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50" d="100"/>
          <a:sy n="50" d="100"/>
        </p:scale>
        <p:origin x="972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D17BD-24AC-48A9-B249-79651D7BAE8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EA9363-7041-4DAF-BA0F-699306C794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63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5394CD-2063-4B9D-BC74-7A06A828131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288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A48DA6-820B-44B8-8C7B-08D0B508CA1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58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/>
              <a:t>Please remove dinner dance and reception </a:t>
            </a:r>
            <a:r>
              <a:rPr lang="en-GB" b="1" dirty="0"/>
              <a:t>– done</a:t>
            </a:r>
            <a:r>
              <a:rPr lang="en-GB" dirty="0"/>
              <a:t> 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9F46FC-8141-4AC0-A23D-1A2E7808DA1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74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/>
              <a:t>Please remove all layouts except boardroom and banquet. </a:t>
            </a:r>
            <a:r>
              <a:rPr lang="en-GB" b="1" dirty="0"/>
              <a:t>– done</a:t>
            </a:r>
            <a:r>
              <a:rPr lang="en-GB" dirty="0"/>
              <a:t> 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9C9BAB-D254-467C-9E6C-E6090706E50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125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D03B16-66CC-4850-9238-62CD69AB512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92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2A82B3-FA01-48C1-8185-B6210098742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663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B1C3AB-FFF6-414E-806D-ADFA9BB67BD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69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/>
              <a:t>To explain QFairway? URL to go in to notes?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4A8214-70C0-4D2E-A5E5-C00182570E8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140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3932A-DEDD-4C47-B085-9C06E80D2B9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762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EAD344-1EB0-4E6F-B10D-BB34D21FFF3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97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46580E-F150-4093-9565-E37D4CC75B8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677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00ADC8-7A19-4018-A254-B9E96D4ACE6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164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F59A7-3BE2-4918-884F-0582E8C5F97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970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6665B1-FAB4-44DA-96E4-8FB9AA46FA7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846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241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187C84-93AE-4918-97A0-DFF34010F7C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809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85577E-08F4-4AF9-B248-0217E1B277D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012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/>
              <a:t>Can you </a:t>
            </a:r>
            <a:r>
              <a:rPr lang="en-GB" dirty="0" err="1"/>
              <a:t>pls</a:t>
            </a:r>
            <a:r>
              <a:rPr lang="en-GB" dirty="0"/>
              <a:t> remove reception. </a:t>
            </a:r>
            <a:r>
              <a:rPr lang="en-GB" b="1" dirty="0"/>
              <a:t>– done</a:t>
            </a:r>
            <a:r>
              <a:rPr lang="en-GB" dirty="0"/>
              <a:t> </a:t>
            </a:r>
          </a:p>
          <a:p>
            <a:pPr eaLnBrk="1" hangingPunct="1">
              <a:spcBef>
                <a:spcPct val="0"/>
              </a:spcBef>
            </a:pPr>
            <a:endParaRPr lang="en-GB" dirty="0"/>
          </a:p>
          <a:p>
            <a:pPr eaLnBrk="1" hangingPunct="1">
              <a:spcBef>
                <a:spcPct val="0"/>
              </a:spcBef>
            </a:pPr>
            <a:r>
              <a:rPr lang="en-GB" dirty="0"/>
              <a:t>(note to MA – when I share this with hotels need to tell them that we’ll eventually want more images showing different room layouts)</a:t>
            </a:r>
          </a:p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BC0630-4A93-4ADF-8856-83381125B3C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025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/>
              <a:t>Can you </a:t>
            </a:r>
            <a:r>
              <a:rPr lang="en-GB" dirty="0" err="1"/>
              <a:t>pls</a:t>
            </a:r>
            <a:r>
              <a:rPr lang="en-GB" dirty="0"/>
              <a:t> remove reception </a:t>
            </a:r>
            <a:r>
              <a:rPr lang="en-GB" b="1" dirty="0"/>
              <a:t>– done</a:t>
            </a:r>
            <a:r>
              <a:rPr lang="en-GB" dirty="0"/>
              <a:t> 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7AB78C-01A7-435B-B6AF-FDA08B248E9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915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dirty="0"/>
              <a:t>Can you please remove dinner dance and reception </a:t>
            </a:r>
            <a:r>
              <a:rPr lang="en-GB" b="1" dirty="0"/>
              <a:t>– done</a:t>
            </a:r>
            <a:r>
              <a:rPr lang="en-GB" dirty="0"/>
              <a:t> 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2E13E-23FD-43EF-A1D9-C1987C5359E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59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53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13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802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166171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41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900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452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551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232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54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459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91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1C5D6-4B79-412D-A88C-459685136048}" type="datetimeFigureOut">
              <a:rPr lang="en-GB" smtClean="0"/>
              <a:t>15/01/2019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8B621-1452-4A7D-A4BE-03327E5AAF1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11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6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11" Type="http://schemas.openxmlformats.org/officeDocument/2006/relationships/image" Target="../media/image2.png"/><Relationship Id="rId5" Type="http://schemas.openxmlformats.org/officeDocument/2006/relationships/image" Target="../media/image21.png"/><Relationship Id="rId10" Type="http://schemas.openxmlformats.org/officeDocument/2006/relationships/slide" Target="slide2.xml"/><Relationship Id="rId4" Type="http://schemas.openxmlformats.org/officeDocument/2006/relationships/image" Target="../media/image20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31.jpe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14.xml"/><Relationship Id="rId3" Type="http://schemas.openxmlformats.org/officeDocument/2006/relationships/image" Target="../media/image3.jpg"/><Relationship Id="rId7" Type="http://schemas.openxmlformats.org/officeDocument/2006/relationships/slide" Target="slide6.xml"/><Relationship Id="rId12" Type="http://schemas.openxmlformats.org/officeDocument/2006/relationships/slide" Target="slide2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11" Type="http://schemas.openxmlformats.org/officeDocument/2006/relationships/slide" Target="slide20.xml"/><Relationship Id="rId5" Type="http://schemas.openxmlformats.org/officeDocument/2006/relationships/slide" Target="slide3.xml"/><Relationship Id="rId10" Type="http://schemas.openxmlformats.org/officeDocument/2006/relationships/slide" Target="slide19.xml"/><Relationship Id="rId4" Type="http://schemas.openxmlformats.org/officeDocument/2006/relationships/image" Target="../media/image4.jpeg"/><Relationship Id="rId9" Type="http://schemas.openxmlformats.org/officeDocument/2006/relationships/slide" Target="slide18.xml"/><Relationship Id="rId1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5.jp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2.png"/><Relationship Id="rId10" Type="http://schemas.openxmlformats.org/officeDocument/2006/relationships/image" Target="../media/image12.png"/><Relationship Id="rId4" Type="http://schemas.openxmlformats.org/officeDocument/2006/relationships/slide" Target="slide2.xml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slide" Target="slide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8.jpeg"/><Relationship Id="rId7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openxmlformats.org/officeDocument/2006/relationships/image" Target="../media/image2.png"/><Relationship Id="rId5" Type="http://schemas.openxmlformats.org/officeDocument/2006/relationships/slide" Target="slide9.xml"/><Relationship Id="rId10" Type="http://schemas.openxmlformats.org/officeDocument/2006/relationships/slide" Target="slide2.xml"/><Relationship Id="rId4" Type="http://schemas.openxmlformats.org/officeDocument/2006/relationships/slide" Target="slide13.xml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.png"/><Relationship Id="rId4" Type="http://schemas.openxmlformats.org/officeDocument/2006/relationships/image" Target="../media/image20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42"/>
          <a:stretch/>
        </p:blipFill>
        <p:spPr>
          <a:xfrm>
            <a:off x="-150725" y="1"/>
            <a:ext cx="12342725" cy="6882063"/>
          </a:xfrm>
          <a:prstGeom prst="rect">
            <a:avLst/>
          </a:prstGeom>
        </p:spPr>
      </p:pic>
      <p:sp>
        <p:nvSpPr>
          <p:cNvPr id="8" name="SHAPE">
            <a:hlinkClick r:id="rId3" action="ppaction://hlinksldjump"/>
          </p:cNvPr>
          <p:cNvSpPr/>
          <p:nvPr/>
        </p:nvSpPr>
        <p:spPr>
          <a:xfrm>
            <a:off x="9879597" y="0"/>
            <a:ext cx="2312403" cy="3136232"/>
          </a:xfrm>
          <a:custGeom>
            <a:avLst/>
            <a:gdLst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1316507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7155 w 858592"/>
              <a:gd name="connsiteY3" fmla="*/ 726225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9971 h 1316507"/>
              <a:gd name="connsiteX4" fmla="*/ 0 w 858592"/>
              <a:gd name="connsiteY4" fmla="*/ 0 h 1316507"/>
              <a:gd name="connsiteX0" fmla="*/ 12700 w 871292"/>
              <a:gd name="connsiteY0" fmla="*/ 0 h 1316507"/>
              <a:gd name="connsiteX1" fmla="*/ 871292 w 871292"/>
              <a:gd name="connsiteY1" fmla="*/ 0 h 1316507"/>
              <a:gd name="connsiteX2" fmla="*/ 871292 w 871292"/>
              <a:gd name="connsiteY2" fmla="*/ 1316507 h 1316507"/>
              <a:gd name="connsiteX3" fmla="*/ 0 w 871292"/>
              <a:gd name="connsiteY3" fmla="*/ 826796 h 1316507"/>
              <a:gd name="connsiteX4" fmla="*/ 12700 w 8712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38481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931697"/>
              <a:gd name="connsiteX1" fmla="*/ 858592 w 858592"/>
              <a:gd name="connsiteY1" fmla="*/ 0 h 931697"/>
              <a:gd name="connsiteX2" fmla="*/ 858592 w 858592"/>
              <a:gd name="connsiteY2" fmla="*/ 931697 h 931697"/>
              <a:gd name="connsiteX3" fmla="*/ 0 w 858592"/>
              <a:gd name="connsiteY3" fmla="*/ 441986 h 931697"/>
              <a:gd name="connsiteX4" fmla="*/ 0 w 858592"/>
              <a:gd name="connsiteY4" fmla="*/ 0 h 93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592" h="931697">
                <a:moveTo>
                  <a:pt x="0" y="0"/>
                </a:moveTo>
                <a:lnTo>
                  <a:pt x="858592" y="0"/>
                </a:lnTo>
                <a:lnTo>
                  <a:pt x="858592" y="931697"/>
                </a:lnTo>
                <a:lnTo>
                  <a:pt x="0" y="4419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3" name="Oulton Hall logo"/>
          <p:cNvPicPr>
            <a:picLocks noChangeAspect="1"/>
          </p:cNvPicPr>
          <p:nvPr/>
        </p:nvPicPr>
        <p:blipFill>
          <a:blip r:embed="rId4"/>
          <a:srcRect l="19325" t="23889" r="17921" b="20947"/>
          <a:stretch>
            <a:fillRect/>
          </a:stretch>
        </p:blipFill>
        <p:spPr bwMode="auto">
          <a:xfrm>
            <a:off x="10010611" y="210495"/>
            <a:ext cx="2181389" cy="1357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6521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8" b="8188"/>
          <a:stretch/>
        </p:blipFill>
        <p:spPr>
          <a:xfrm>
            <a:off x="-12685" y="1"/>
            <a:ext cx="12204685" cy="6864199"/>
          </a:xfrm>
          <a:prstGeom prst="rect">
            <a:avLst/>
          </a:prstGeom>
        </p:spPr>
      </p:pic>
      <p:sp>
        <p:nvSpPr>
          <p:cNvPr id="2" name="BOX"/>
          <p:cNvSpPr>
            <a:spLocks noChangeArrowheads="1"/>
          </p:cNvSpPr>
          <p:nvPr/>
        </p:nvSpPr>
        <p:spPr bwMode="auto">
          <a:xfrm>
            <a:off x="8875361" y="-31813"/>
            <a:ext cx="3333800" cy="691806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8885224" y="379013"/>
            <a:ext cx="550544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Repton Room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9141922" y="2044176"/>
            <a:ext cx="2967677" cy="25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Situated in the original 18</a:t>
            </a:r>
            <a:r>
              <a:rPr lang="en-GB" sz="1867" baseline="300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th</a:t>
            </a: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 century manor house 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Beautiful views over the garden and fountains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Maximum capacity of 70</a:t>
            </a:r>
          </a:p>
        </p:txBody>
      </p:sp>
      <p:grpSp>
        <p:nvGrpSpPr>
          <p:cNvPr id="136" name="Layout panel"/>
          <p:cNvGrpSpPr>
            <a:grpSpLocks/>
          </p:cNvGrpSpPr>
          <p:nvPr/>
        </p:nvGrpSpPr>
        <p:grpSpPr bwMode="auto">
          <a:xfrm>
            <a:off x="6362700" y="-31813"/>
            <a:ext cx="2531533" cy="6915061"/>
            <a:chOff x="4010025" y="0"/>
            <a:chExt cx="1898650" cy="5145088"/>
          </a:xfrm>
        </p:grpSpPr>
        <p:sp>
          <p:nvSpPr>
            <p:cNvPr id="25611" name="object 5"/>
            <p:cNvSpPr>
              <a:spLocks/>
            </p:cNvSpPr>
            <p:nvPr/>
          </p:nvSpPr>
          <p:spPr bwMode="auto">
            <a:xfrm>
              <a:off x="4010025" y="0"/>
              <a:ext cx="1898650" cy="5145088"/>
            </a:xfrm>
            <a:custGeom>
              <a:avLst/>
              <a:gdLst>
                <a:gd name="T0" fmla="*/ 0 w 2790190"/>
                <a:gd name="T1" fmla="*/ 1621582 h 7560309"/>
                <a:gd name="T2" fmla="*/ 598267 w 2790190"/>
                <a:gd name="T3" fmla="*/ 1621582 h 7560309"/>
                <a:gd name="T4" fmla="*/ 598267 w 2790190"/>
                <a:gd name="T5" fmla="*/ 0 h 7560309"/>
                <a:gd name="T6" fmla="*/ 0 w 2790190"/>
                <a:gd name="T7" fmla="*/ 0 h 7560309"/>
                <a:gd name="T8" fmla="*/ 0 w 2790190"/>
                <a:gd name="T9" fmla="*/ 1621582 h 7560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90190"/>
                <a:gd name="T16" fmla="*/ 0 h 7560309"/>
                <a:gd name="T17" fmla="*/ 2790190 w 2790190"/>
                <a:gd name="T18" fmla="*/ 7560309 h 7560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90190" h="7560309">
                  <a:moveTo>
                    <a:pt x="0" y="7559992"/>
                  </a:moveTo>
                  <a:lnTo>
                    <a:pt x="2789999" y="7559992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75599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12" name="object 11"/>
            <p:cNvSpPr>
              <a:spLocks/>
            </p:cNvSpPr>
            <p:nvPr/>
          </p:nvSpPr>
          <p:spPr bwMode="auto">
            <a:xfrm>
              <a:off x="4226821" y="847541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13" name="object 12"/>
            <p:cNvSpPr>
              <a:spLocks/>
            </p:cNvSpPr>
            <p:nvPr/>
          </p:nvSpPr>
          <p:spPr bwMode="auto">
            <a:xfrm>
              <a:off x="4226821" y="1363389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14" name="object 13"/>
            <p:cNvSpPr>
              <a:spLocks/>
            </p:cNvSpPr>
            <p:nvPr/>
          </p:nvSpPr>
          <p:spPr bwMode="auto">
            <a:xfrm>
              <a:off x="4226821" y="1879238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15" name="object 14"/>
            <p:cNvSpPr>
              <a:spLocks/>
            </p:cNvSpPr>
            <p:nvPr/>
          </p:nvSpPr>
          <p:spPr bwMode="auto">
            <a:xfrm>
              <a:off x="4226821" y="2395087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16" name="object 15"/>
            <p:cNvSpPr>
              <a:spLocks/>
            </p:cNvSpPr>
            <p:nvPr/>
          </p:nvSpPr>
          <p:spPr bwMode="auto">
            <a:xfrm>
              <a:off x="4226821" y="2910936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17" name="object 16"/>
            <p:cNvSpPr>
              <a:spLocks/>
            </p:cNvSpPr>
            <p:nvPr/>
          </p:nvSpPr>
          <p:spPr bwMode="auto">
            <a:xfrm>
              <a:off x="4226821" y="3426785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18" name="object 17"/>
            <p:cNvSpPr>
              <a:spLocks/>
            </p:cNvSpPr>
            <p:nvPr/>
          </p:nvSpPr>
          <p:spPr bwMode="auto">
            <a:xfrm>
              <a:off x="4226821" y="3942634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20" name="object 19"/>
            <p:cNvSpPr txBox="1">
              <a:spLocks noChangeArrowheads="1"/>
            </p:cNvSpPr>
            <p:nvPr/>
          </p:nvSpPr>
          <p:spPr bwMode="auto">
            <a:xfrm>
              <a:off x="4217988" y="447675"/>
              <a:ext cx="1601787" cy="322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1333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ROOM LAYOUTS</a:t>
              </a:r>
              <a:endParaRPr lang="en-US" sz="1333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484"/>
                </a:spcBef>
              </a:pPr>
              <a:r>
                <a:rPr lang="en-US" sz="1067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Maximum capacity of </a:t>
              </a:r>
              <a:r>
                <a:rPr lang="en-GB" sz="1067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70</a:t>
              </a:r>
              <a:endParaRPr lang="en-US" sz="1067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5621" name="object 20"/>
            <p:cNvSpPr txBox="1">
              <a:spLocks noChangeArrowheads="1"/>
            </p:cNvSpPr>
            <p:nvPr/>
          </p:nvSpPr>
          <p:spPr bwMode="auto">
            <a:xfrm>
              <a:off x="4217988" y="877888"/>
              <a:ext cx="612775" cy="192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CABARET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35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5622" name="object 21"/>
            <p:cNvSpPr txBox="1">
              <a:spLocks noChangeArrowheads="1"/>
            </p:cNvSpPr>
            <p:nvPr/>
          </p:nvSpPr>
          <p:spPr bwMode="auto">
            <a:xfrm>
              <a:off x="4217988" y="1393825"/>
              <a:ext cx="612775" cy="192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THEATRE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70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5623" name="object 22"/>
            <p:cNvSpPr txBox="1">
              <a:spLocks noChangeArrowheads="1"/>
            </p:cNvSpPr>
            <p:nvPr/>
          </p:nvSpPr>
          <p:spPr bwMode="auto">
            <a:xfrm>
              <a:off x="4217988" y="1909763"/>
              <a:ext cx="612775" cy="192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BOARDROOM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24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5624" name="object 23"/>
            <p:cNvSpPr txBox="1">
              <a:spLocks noChangeArrowheads="1"/>
            </p:cNvSpPr>
            <p:nvPr/>
          </p:nvSpPr>
          <p:spPr bwMode="auto">
            <a:xfrm>
              <a:off x="4217988" y="2425700"/>
              <a:ext cx="612775" cy="192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U-SHAPE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30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5625" name="object 24"/>
            <p:cNvSpPr txBox="1">
              <a:spLocks noChangeArrowheads="1"/>
            </p:cNvSpPr>
            <p:nvPr/>
          </p:nvSpPr>
          <p:spPr bwMode="auto">
            <a:xfrm>
              <a:off x="4217988" y="2941638"/>
              <a:ext cx="612775" cy="192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CLASSROOM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40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154" name="object 25"/>
            <p:cNvSpPr txBox="1"/>
            <p:nvPr/>
          </p:nvSpPr>
          <p:spPr bwMode="auto">
            <a:xfrm>
              <a:off x="4217988" y="3457575"/>
              <a:ext cx="612775" cy="27479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933">
                <a:defRPr/>
              </a:pPr>
              <a:r>
                <a:rPr sz="800" dirty="0">
                  <a:solidFill>
                    <a:srgbClr val="231F20"/>
                  </a:solidFill>
                  <a:cs typeface="Gill Sans"/>
                </a:rPr>
                <a:t>BANQUET</a:t>
              </a: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 </a:t>
              </a:r>
            </a:p>
            <a:p>
              <a:pPr marL="16933">
                <a:defRPr/>
              </a:pP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Rounds only</a:t>
              </a:r>
            </a:p>
            <a:p>
              <a:pPr marL="16933">
                <a:defRPr/>
              </a:pP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C</a:t>
              </a:r>
              <a:r>
                <a:rPr sz="800" dirty="0" err="1">
                  <a:solidFill>
                    <a:srgbClr val="231F20"/>
                  </a:solidFill>
                  <a:cs typeface="Gill Sans"/>
                </a:rPr>
                <a:t>apacity</a:t>
              </a:r>
              <a:r>
                <a:rPr sz="800" dirty="0">
                  <a:solidFill>
                    <a:srgbClr val="231F20"/>
                  </a:solidFill>
                  <a:cs typeface="Gill Sans"/>
                </a:rPr>
                <a:t> </a:t>
              </a: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70</a:t>
              </a:r>
              <a:endParaRPr sz="800" dirty="0">
                <a:cs typeface="Gill Sans"/>
              </a:endParaRPr>
            </a:p>
          </p:txBody>
        </p:sp>
        <p:sp>
          <p:nvSpPr>
            <p:cNvPr id="25629" name="object 28"/>
            <p:cNvSpPr>
              <a:spLocks/>
            </p:cNvSpPr>
            <p:nvPr/>
          </p:nvSpPr>
          <p:spPr bwMode="auto">
            <a:xfrm>
              <a:off x="5035537" y="1501617"/>
              <a:ext cx="84692" cy="266199"/>
            </a:xfrm>
            <a:custGeom>
              <a:avLst/>
              <a:gdLst>
                <a:gd name="T0" fmla="*/ 26558 w 124460"/>
                <a:gd name="T1" fmla="*/ 0 h 391160"/>
                <a:gd name="T2" fmla="*/ 0 w 124460"/>
                <a:gd name="T3" fmla="*/ 0 h 391160"/>
                <a:gd name="T4" fmla="*/ 0 w 124460"/>
                <a:gd name="T5" fmla="*/ 83828 h 391160"/>
                <a:gd name="T6" fmla="*/ 26558 w 124460"/>
                <a:gd name="T7" fmla="*/ 83828 h 391160"/>
                <a:gd name="T8" fmla="*/ 26558 w 124460"/>
                <a:gd name="T9" fmla="*/ 0 h 391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460"/>
                <a:gd name="T16" fmla="*/ 0 h 391160"/>
                <a:gd name="T17" fmla="*/ 124460 w 124460"/>
                <a:gd name="T18" fmla="*/ 391160 h 391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460" h="391160">
                  <a:moveTo>
                    <a:pt x="123850" y="0"/>
                  </a:moveTo>
                  <a:lnTo>
                    <a:pt x="0" y="0"/>
                  </a:lnTo>
                  <a:lnTo>
                    <a:pt x="0" y="390817"/>
                  </a:lnTo>
                  <a:lnTo>
                    <a:pt x="123850" y="390817"/>
                  </a:lnTo>
                  <a:lnTo>
                    <a:pt x="123850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30" name="object 29"/>
            <p:cNvSpPr>
              <a:spLocks/>
            </p:cNvSpPr>
            <p:nvPr/>
          </p:nvSpPr>
          <p:spPr bwMode="auto">
            <a:xfrm>
              <a:off x="4988057" y="1525863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31" name="object 30"/>
            <p:cNvSpPr>
              <a:spLocks/>
            </p:cNvSpPr>
            <p:nvPr/>
          </p:nvSpPr>
          <p:spPr bwMode="auto">
            <a:xfrm>
              <a:off x="4977192" y="1515204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32" name="object 31"/>
            <p:cNvSpPr>
              <a:spLocks/>
            </p:cNvSpPr>
            <p:nvPr/>
          </p:nvSpPr>
          <p:spPr bwMode="auto">
            <a:xfrm>
              <a:off x="4988057" y="1716037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33" name="object 32"/>
            <p:cNvSpPr>
              <a:spLocks/>
            </p:cNvSpPr>
            <p:nvPr/>
          </p:nvSpPr>
          <p:spPr bwMode="auto">
            <a:xfrm>
              <a:off x="4977192" y="1705377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34" name="object 33"/>
            <p:cNvSpPr>
              <a:spLocks/>
            </p:cNvSpPr>
            <p:nvPr/>
          </p:nvSpPr>
          <p:spPr bwMode="auto">
            <a:xfrm>
              <a:off x="4988057" y="1652646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35" name="object 34"/>
            <p:cNvSpPr>
              <a:spLocks/>
            </p:cNvSpPr>
            <p:nvPr/>
          </p:nvSpPr>
          <p:spPr bwMode="auto">
            <a:xfrm>
              <a:off x="4977192" y="1641986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36" name="object 35"/>
            <p:cNvSpPr>
              <a:spLocks/>
            </p:cNvSpPr>
            <p:nvPr/>
          </p:nvSpPr>
          <p:spPr bwMode="auto">
            <a:xfrm>
              <a:off x="4988057" y="1589255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37" name="object 36"/>
            <p:cNvSpPr>
              <a:spLocks/>
            </p:cNvSpPr>
            <p:nvPr/>
          </p:nvSpPr>
          <p:spPr bwMode="auto">
            <a:xfrm>
              <a:off x="4977192" y="1578595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38" name="object 37"/>
            <p:cNvSpPr>
              <a:spLocks/>
            </p:cNvSpPr>
            <p:nvPr/>
          </p:nvSpPr>
          <p:spPr bwMode="auto">
            <a:xfrm>
              <a:off x="5268597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39" name="object 38"/>
            <p:cNvSpPr>
              <a:spLocks/>
            </p:cNvSpPr>
            <p:nvPr/>
          </p:nvSpPr>
          <p:spPr bwMode="auto">
            <a:xfrm>
              <a:off x="5278192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40" name="object 39"/>
            <p:cNvSpPr>
              <a:spLocks/>
            </p:cNvSpPr>
            <p:nvPr/>
          </p:nvSpPr>
          <p:spPr bwMode="auto">
            <a:xfrm>
              <a:off x="5268597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41" name="object 40"/>
            <p:cNvSpPr>
              <a:spLocks/>
            </p:cNvSpPr>
            <p:nvPr/>
          </p:nvSpPr>
          <p:spPr bwMode="auto">
            <a:xfrm>
              <a:off x="5278192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42" name="object 41"/>
            <p:cNvSpPr>
              <a:spLocks/>
            </p:cNvSpPr>
            <p:nvPr/>
          </p:nvSpPr>
          <p:spPr bwMode="auto">
            <a:xfrm>
              <a:off x="5268597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43" name="object 42"/>
            <p:cNvSpPr>
              <a:spLocks/>
            </p:cNvSpPr>
            <p:nvPr/>
          </p:nvSpPr>
          <p:spPr bwMode="auto">
            <a:xfrm>
              <a:off x="5278192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44" name="object 43"/>
            <p:cNvSpPr>
              <a:spLocks/>
            </p:cNvSpPr>
            <p:nvPr/>
          </p:nvSpPr>
          <p:spPr bwMode="auto">
            <a:xfrm>
              <a:off x="5268597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45" name="object 44"/>
            <p:cNvSpPr>
              <a:spLocks/>
            </p:cNvSpPr>
            <p:nvPr/>
          </p:nvSpPr>
          <p:spPr bwMode="auto">
            <a:xfrm>
              <a:off x="5278192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46" name="object 45"/>
            <p:cNvSpPr>
              <a:spLocks/>
            </p:cNvSpPr>
            <p:nvPr/>
          </p:nvSpPr>
          <p:spPr bwMode="auto">
            <a:xfrm>
              <a:off x="5268597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47" name="object 46"/>
            <p:cNvSpPr>
              <a:spLocks/>
            </p:cNvSpPr>
            <p:nvPr/>
          </p:nvSpPr>
          <p:spPr bwMode="auto">
            <a:xfrm>
              <a:off x="5278192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48" name="object 47"/>
            <p:cNvSpPr>
              <a:spLocks/>
            </p:cNvSpPr>
            <p:nvPr/>
          </p:nvSpPr>
          <p:spPr bwMode="auto">
            <a:xfrm>
              <a:off x="5268597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49" name="object 48"/>
            <p:cNvSpPr>
              <a:spLocks/>
            </p:cNvSpPr>
            <p:nvPr/>
          </p:nvSpPr>
          <p:spPr bwMode="auto">
            <a:xfrm>
              <a:off x="5278192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50" name="object 49"/>
            <p:cNvSpPr>
              <a:spLocks/>
            </p:cNvSpPr>
            <p:nvPr/>
          </p:nvSpPr>
          <p:spPr bwMode="auto">
            <a:xfrm>
              <a:off x="5382552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51" name="object 50"/>
            <p:cNvSpPr>
              <a:spLocks/>
            </p:cNvSpPr>
            <p:nvPr/>
          </p:nvSpPr>
          <p:spPr bwMode="auto">
            <a:xfrm>
              <a:off x="5392147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52" name="object 51"/>
            <p:cNvSpPr>
              <a:spLocks/>
            </p:cNvSpPr>
            <p:nvPr/>
          </p:nvSpPr>
          <p:spPr bwMode="auto">
            <a:xfrm>
              <a:off x="5382552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53" name="object 52"/>
            <p:cNvSpPr>
              <a:spLocks/>
            </p:cNvSpPr>
            <p:nvPr/>
          </p:nvSpPr>
          <p:spPr bwMode="auto">
            <a:xfrm>
              <a:off x="5392147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54" name="object 53"/>
            <p:cNvSpPr>
              <a:spLocks/>
            </p:cNvSpPr>
            <p:nvPr/>
          </p:nvSpPr>
          <p:spPr bwMode="auto">
            <a:xfrm>
              <a:off x="5382552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55" name="object 54"/>
            <p:cNvSpPr>
              <a:spLocks/>
            </p:cNvSpPr>
            <p:nvPr/>
          </p:nvSpPr>
          <p:spPr bwMode="auto">
            <a:xfrm>
              <a:off x="5392147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56" name="object 55"/>
            <p:cNvSpPr>
              <a:spLocks/>
            </p:cNvSpPr>
            <p:nvPr/>
          </p:nvSpPr>
          <p:spPr bwMode="auto">
            <a:xfrm>
              <a:off x="5382552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57" name="object 56"/>
            <p:cNvSpPr>
              <a:spLocks/>
            </p:cNvSpPr>
            <p:nvPr/>
          </p:nvSpPr>
          <p:spPr bwMode="auto">
            <a:xfrm>
              <a:off x="5392147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58" name="object 57"/>
            <p:cNvSpPr>
              <a:spLocks/>
            </p:cNvSpPr>
            <p:nvPr/>
          </p:nvSpPr>
          <p:spPr bwMode="auto">
            <a:xfrm>
              <a:off x="5382552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59" name="object 58"/>
            <p:cNvSpPr>
              <a:spLocks/>
            </p:cNvSpPr>
            <p:nvPr/>
          </p:nvSpPr>
          <p:spPr bwMode="auto">
            <a:xfrm>
              <a:off x="5392147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60" name="object 59"/>
            <p:cNvSpPr>
              <a:spLocks/>
            </p:cNvSpPr>
            <p:nvPr/>
          </p:nvSpPr>
          <p:spPr bwMode="auto">
            <a:xfrm>
              <a:off x="5382552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61" name="object 60"/>
            <p:cNvSpPr>
              <a:spLocks/>
            </p:cNvSpPr>
            <p:nvPr/>
          </p:nvSpPr>
          <p:spPr bwMode="auto">
            <a:xfrm>
              <a:off x="5392147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62" name="object 61"/>
            <p:cNvSpPr>
              <a:spLocks/>
            </p:cNvSpPr>
            <p:nvPr/>
          </p:nvSpPr>
          <p:spPr bwMode="auto">
            <a:xfrm>
              <a:off x="5496508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63" name="object 62"/>
            <p:cNvSpPr>
              <a:spLocks/>
            </p:cNvSpPr>
            <p:nvPr/>
          </p:nvSpPr>
          <p:spPr bwMode="auto">
            <a:xfrm>
              <a:off x="5506102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64" name="object 63"/>
            <p:cNvSpPr>
              <a:spLocks/>
            </p:cNvSpPr>
            <p:nvPr/>
          </p:nvSpPr>
          <p:spPr bwMode="auto">
            <a:xfrm>
              <a:off x="5496508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65" name="object 64"/>
            <p:cNvSpPr>
              <a:spLocks/>
            </p:cNvSpPr>
            <p:nvPr/>
          </p:nvSpPr>
          <p:spPr bwMode="auto">
            <a:xfrm>
              <a:off x="5506102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66" name="object 65"/>
            <p:cNvSpPr>
              <a:spLocks/>
            </p:cNvSpPr>
            <p:nvPr/>
          </p:nvSpPr>
          <p:spPr bwMode="auto">
            <a:xfrm>
              <a:off x="5496508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67" name="object 66"/>
            <p:cNvSpPr>
              <a:spLocks/>
            </p:cNvSpPr>
            <p:nvPr/>
          </p:nvSpPr>
          <p:spPr bwMode="auto">
            <a:xfrm>
              <a:off x="5506102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68" name="object 67"/>
            <p:cNvSpPr>
              <a:spLocks/>
            </p:cNvSpPr>
            <p:nvPr/>
          </p:nvSpPr>
          <p:spPr bwMode="auto">
            <a:xfrm>
              <a:off x="5496508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69" name="object 68"/>
            <p:cNvSpPr>
              <a:spLocks/>
            </p:cNvSpPr>
            <p:nvPr/>
          </p:nvSpPr>
          <p:spPr bwMode="auto">
            <a:xfrm>
              <a:off x="5506102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70" name="object 69"/>
            <p:cNvSpPr>
              <a:spLocks/>
            </p:cNvSpPr>
            <p:nvPr/>
          </p:nvSpPr>
          <p:spPr bwMode="auto">
            <a:xfrm>
              <a:off x="5496508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71" name="object 70"/>
            <p:cNvSpPr>
              <a:spLocks/>
            </p:cNvSpPr>
            <p:nvPr/>
          </p:nvSpPr>
          <p:spPr bwMode="auto">
            <a:xfrm>
              <a:off x="5506102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72" name="object 71"/>
            <p:cNvSpPr>
              <a:spLocks/>
            </p:cNvSpPr>
            <p:nvPr/>
          </p:nvSpPr>
          <p:spPr bwMode="auto">
            <a:xfrm>
              <a:off x="5496508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73" name="object 72"/>
            <p:cNvSpPr>
              <a:spLocks/>
            </p:cNvSpPr>
            <p:nvPr/>
          </p:nvSpPr>
          <p:spPr bwMode="auto">
            <a:xfrm>
              <a:off x="5506102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74" name="object 73"/>
            <p:cNvSpPr>
              <a:spLocks noChangeArrowheads="1"/>
            </p:cNvSpPr>
            <p:nvPr/>
          </p:nvSpPr>
          <p:spPr bwMode="auto">
            <a:xfrm>
              <a:off x="4972054" y="912600"/>
              <a:ext cx="568275" cy="382693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5675" name="object 74"/>
            <p:cNvSpPr>
              <a:spLocks/>
            </p:cNvSpPr>
            <p:nvPr/>
          </p:nvSpPr>
          <p:spPr bwMode="auto">
            <a:xfrm>
              <a:off x="5142259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76" name="object 75"/>
            <p:cNvSpPr>
              <a:spLocks/>
            </p:cNvSpPr>
            <p:nvPr/>
          </p:nvSpPr>
          <p:spPr bwMode="auto">
            <a:xfrm>
              <a:off x="5195827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77" name="object 76"/>
            <p:cNvSpPr>
              <a:spLocks/>
            </p:cNvSpPr>
            <p:nvPr/>
          </p:nvSpPr>
          <p:spPr bwMode="auto">
            <a:xfrm>
              <a:off x="5202933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78" name="object 77"/>
            <p:cNvSpPr>
              <a:spLocks/>
            </p:cNvSpPr>
            <p:nvPr/>
          </p:nvSpPr>
          <p:spPr bwMode="auto">
            <a:xfrm>
              <a:off x="5195827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79" name="object 78"/>
            <p:cNvSpPr>
              <a:spLocks/>
            </p:cNvSpPr>
            <p:nvPr/>
          </p:nvSpPr>
          <p:spPr bwMode="auto">
            <a:xfrm>
              <a:off x="5202933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80" name="object 79"/>
            <p:cNvSpPr>
              <a:spLocks/>
            </p:cNvSpPr>
            <p:nvPr/>
          </p:nvSpPr>
          <p:spPr bwMode="auto">
            <a:xfrm>
              <a:off x="5195827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81" name="object 80"/>
            <p:cNvSpPr>
              <a:spLocks/>
            </p:cNvSpPr>
            <p:nvPr/>
          </p:nvSpPr>
          <p:spPr bwMode="auto">
            <a:xfrm>
              <a:off x="5202933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82" name="object 81"/>
            <p:cNvSpPr>
              <a:spLocks/>
            </p:cNvSpPr>
            <p:nvPr/>
          </p:nvSpPr>
          <p:spPr bwMode="auto">
            <a:xfrm>
              <a:off x="5195827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83" name="object 82"/>
            <p:cNvSpPr>
              <a:spLocks/>
            </p:cNvSpPr>
            <p:nvPr/>
          </p:nvSpPr>
          <p:spPr bwMode="auto">
            <a:xfrm>
              <a:off x="5202933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84" name="object 83"/>
            <p:cNvSpPr>
              <a:spLocks/>
            </p:cNvSpPr>
            <p:nvPr/>
          </p:nvSpPr>
          <p:spPr bwMode="auto">
            <a:xfrm>
              <a:off x="5142259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85" name="object 84"/>
            <p:cNvSpPr>
              <a:spLocks/>
            </p:cNvSpPr>
            <p:nvPr/>
          </p:nvSpPr>
          <p:spPr bwMode="auto">
            <a:xfrm>
              <a:off x="5195827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86" name="object 85"/>
            <p:cNvSpPr>
              <a:spLocks/>
            </p:cNvSpPr>
            <p:nvPr/>
          </p:nvSpPr>
          <p:spPr bwMode="auto">
            <a:xfrm>
              <a:off x="5202933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87" name="object 86"/>
            <p:cNvSpPr>
              <a:spLocks/>
            </p:cNvSpPr>
            <p:nvPr/>
          </p:nvSpPr>
          <p:spPr bwMode="auto">
            <a:xfrm>
              <a:off x="5195827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88" name="object 87"/>
            <p:cNvSpPr>
              <a:spLocks/>
            </p:cNvSpPr>
            <p:nvPr/>
          </p:nvSpPr>
          <p:spPr bwMode="auto">
            <a:xfrm>
              <a:off x="5202933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89" name="object 88"/>
            <p:cNvSpPr>
              <a:spLocks/>
            </p:cNvSpPr>
            <p:nvPr/>
          </p:nvSpPr>
          <p:spPr bwMode="auto">
            <a:xfrm>
              <a:off x="5195827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90" name="object 89"/>
            <p:cNvSpPr>
              <a:spLocks/>
            </p:cNvSpPr>
            <p:nvPr/>
          </p:nvSpPr>
          <p:spPr bwMode="auto">
            <a:xfrm>
              <a:off x="5202933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91" name="object 90"/>
            <p:cNvSpPr>
              <a:spLocks/>
            </p:cNvSpPr>
            <p:nvPr/>
          </p:nvSpPr>
          <p:spPr bwMode="auto">
            <a:xfrm>
              <a:off x="5195827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92" name="object 91"/>
            <p:cNvSpPr>
              <a:spLocks/>
            </p:cNvSpPr>
            <p:nvPr/>
          </p:nvSpPr>
          <p:spPr bwMode="auto">
            <a:xfrm>
              <a:off x="5202933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93" name="object 92"/>
            <p:cNvSpPr>
              <a:spLocks/>
            </p:cNvSpPr>
            <p:nvPr/>
          </p:nvSpPr>
          <p:spPr bwMode="auto">
            <a:xfrm>
              <a:off x="5284100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94" name="object 93"/>
            <p:cNvSpPr>
              <a:spLocks/>
            </p:cNvSpPr>
            <p:nvPr/>
          </p:nvSpPr>
          <p:spPr bwMode="auto">
            <a:xfrm>
              <a:off x="5337665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95" name="object 94"/>
            <p:cNvSpPr>
              <a:spLocks/>
            </p:cNvSpPr>
            <p:nvPr/>
          </p:nvSpPr>
          <p:spPr bwMode="auto">
            <a:xfrm>
              <a:off x="5344771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96" name="object 95"/>
            <p:cNvSpPr>
              <a:spLocks/>
            </p:cNvSpPr>
            <p:nvPr/>
          </p:nvSpPr>
          <p:spPr bwMode="auto">
            <a:xfrm>
              <a:off x="5337665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97" name="object 96"/>
            <p:cNvSpPr>
              <a:spLocks/>
            </p:cNvSpPr>
            <p:nvPr/>
          </p:nvSpPr>
          <p:spPr bwMode="auto">
            <a:xfrm>
              <a:off x="5344771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98" name="object 97"/>
            <p:cNvSpPr>
              <a:spLocks/>
            </p:cNvSpPr>
            <p:nvPr/>
          </p:nvSpPr>
          <p:spPr bwMode="auto">
            <a:xfrm>
              <a:off x="5337665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699" name="object 98"/>
            <p:cNvSpPr>
              <a:spLocks/>
            </p:cNvSpPr>
            <p:nvPr/>
          </p:nvSpPr>
          <p:spPr bwMode="auto">
            <a:xfrm>
              <a:off x="5344771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00" name="object 99"/>
            <p:cNvSpPr>
              <a:spLocks/>
            </p:cNvSpPr>
            <p:nvPr/>
          </p:nvSpPr>
          <p:spPr bwMode="auto">
            <a:xfrm>
              <a:off x="5337665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01" name="object 100"/>
            <p:cNvSpPr>
              <a:spLocks/>
            </p:cNvSpPr>
            <p:nvPr/>
          </p:nvSpPr>
          <p:spPr bwMode="auto">
            <a:xfrm>
              <a:off x="5344771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02" name="object 101"/>
            <p:cNvSpPr>
              <a:spLocks/>
            </p:cNvSpPr>
            <p:nvPr/>
          </p:nvSpPr>
          <p:spPr bwMode="auto">
            <a:xfrm>
              <a:off x="5284100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03" name="object 102"/>
            <p:cNvSpPr>
              <a:spLocks/>
            </p:cNvSpPr>
            <p:nvPr/>
          </p:nvSpPr>
          <p:spPr bwMode="auto">
            <a:xfrm>
              <a:off x="5337665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04" name="object 103"/>
            <p:cNvSpPr>
              <a:spLocks/>
            </p:cNvSpPr>
            <p:nvPr/>
          </p:nvSpPr>
          <p:spPr bwMode="auto">
            <a:xfrm>
              <a:off x="5344771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05" name="object 104"/>
            <p:cNvSpPr>
              <a:spLocks/>
            </p:cNvSpPr>
            <p:nvPr/>
          </p:nvSpPr>
          <p:spPr bwMode="auto">
            <a:xfrm>
              <a:off x="5337665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06" name="object 105"/>
            <p:cNvSpPr>
              <a:spLocks/>
            </p:cNvSpPr>
            <p:nvPr/>
          </p:nvSpPr>
          <p:spPr bwMode="auto">
            <a:xfrm>
              <a:off x="5344771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07" name="object 106"/>
            <p:cNvSpPr>
              <a:spLocks/>
            </p:cNvSpPr>
            <p:nvPr/>
          </p:nvSpPr>
          <p:spPr bwMode="auto">
            <a:xfrm>
              <a:off x="5337665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08" name="object 107"/>
            <p:cNvSpPr>
              <a:spLocks/>
            </p:cNvSpPr>
            <p:nvPr/>
          </p:nvSpPr>
          <p:spPr bwMode="auto">
            <a:xfrm>
              <a:off x="5344771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09" name="object 108"/>
            <p:cNvSpPr>
              <a:spLocks/>
            </p:cNvSpPr>
            <p:nvPr/>
          </p:nvSpPr>
          <p:spPr bwMode="auto">
            <a:xfrm>
              <a:off x="5337665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10" name="object 109"/>
            <p:cNvSpPr>
              <a:spLocks/>
            </p:cNvSpPr>
            <p:nvPr/>
          </p:nvSpPr>
          <p:spPr bwMode="auto">
            <a:xfrm>
              <a:off x="5344771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11" name="object 110"/>
            <p:cNvSpPr>
              <a:spLocks/>
            </p:cNvSpPr>
            <p:nvPr/>
          </p:nvSpPr>
          <p:spPr bwMode="auto">
            <a:xfrm>
              <a:off x="5425950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12" name="object 111"/>
            <p:cNvSpPr>
              <a:spLocks/>
            </p:cNvSpPr>
            <p:nvPr/>
          </p:nvSpPr>
          <p:spPr bwMode="auto">
            <a:xfrm>
              <a:off x="5479503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13" name="object 112"/>
            <p:cNvSpPr>
              <a:spLocks/>
            </p:cNvSpPr>
            <p:nvPr/>
          </p:nvSpPr>
          <p:spPr bwMode="auto">
            <a:xfrm>
              <a:off x="5486609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14" name="object 113"/>
            <p:cNvSpPr>
              <a:spLocks/>
            </p:cNvSpPr>
            <p:nvPr/>
          </p:nvSpPr>
          <p:spPr bwMode="auto">
            <a:xfrm>
              <a:off x="5479503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15" name="object 114"/>
            <p:cNvSpPr>
              <a:spLocks/>
            </p:cNvSpPr>
            <p:nvPr/>
          </p:nvSpPr>
          <p:spPr bwMode="auto">
            <a:xfrm>
              <a:off x="5486609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16" name="object 115"/>
            <p:cNvSpPr>
              <a:spLocks/>
            </p:cNvSpPr>
            <p:nvPr/>
          </p:nvSpPr>
          <p:spPr bwMode="auto">
            <a:xfrm>
              <a:off x="5479503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17" name="object 116"/>
            <p:cNvSpPr>
              <a:spLocks/>
            </p:cNvSpPr>
            <p:nvPr/>
          </p:nvSpPr>
          <p:spPr bwMode="auto">
            <a:xfrm>
              <a:off x="5486609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18" name="object 117"/>
            <p:cNvSpPr>
              <a:spLocks/>
            </p:cNvSpPr>
            <p:nvPr/>
          </p:nvSpPr>
          <p:spPr bwMode="auto">
            <a:xfrm>
              <a:off x="5479503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19" name="object 118"/>
            <p:cNvSpPr>
              <a:spLocks/>
            </p:cNvSpPr>
            <p:nvPr/>
          </p:nvSpPr>
          <p:spPr bwMode="auto">
            <a:xfrm>
              <a:off x="5486609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20" name="object 119"/>
            <p:cNvSpPr>
              <a:spLocks/>
            </p:cNvSpPr>
            <p:nvPr/>
          </p:nvSpPr>
          <p:spPr bwMode="auto">
            <a:xfrm>
              <a:off x="5425950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21" name="object 120"/>
            <p:cNvSpPr>
              <a:spLocks/>
            </p:cNvSpPr>
            <p:nvPr/>
          </p:nvSpPr>
          <p:spPr bwMode="auto">
            <a:xfrm>
              <a:off x="5479503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22" name="object 121"/>
            <p:cNvSpPr>
              <a:spLocks/>
            </p:cNvSpPr>
            <p:nvPr/>
          </p:nvSpPr>
          <p:spPr bwMode="auto">
            <a:xfrm>
              <a:off x="5486609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23" name="object 122"/>
            <p:cNvSpPr>
              <a:spLocks/>
            </p:cNvSpPr>
            <p:nvPr/>
          </p:nvSpPr>
          <p:spPr bwMode="auto">
            <a:xfrm>
              <a:off x="5479503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24" name="object 123"/>
            <p:cNvSpPr>
              <a:spLocks/>
            </p:cNvSpPr>
            <p:nvPr/>
          </p:nvSpPr>
          <p:spPr bwMode="auto">
            <a:xfrm>
              <a:off x="5486609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25" name="object 124"/>
            <p:cNvSpPr>
              <a:spLocks/>
            </p:cNvSpPr>
            <p:nvPr/>
          </p:nvSpPr>
          <p:spPr bwMode="auto">
            <a:xfrm>
              <a:off x="5479503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26" name="object 125"/>
            <p:cNvSpPr>
              <a:spLocks/>
            </p:cNvSpPr>
            <p:nvPr/>
          </p:nvSpPr>
          <p:spPr bwMode="auto">
            <a:xfrm>
              <a:off x="5486609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27" name="object 126"/>
            <p:cNvSpPr>
              <a:spLocks/>
            </p:cNvSpPr>
            <p:nvPr/>
          </p:nvSpPr>
          <p:spPr bwMode="auto">
            <a:xfrm>
              <a:off x="5479503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28" name="object 127"/>
            <p:cNvSpPr>
              <a:spLocks/>
            </p:cNvSpPr>
            <p:nvPr/>
          </p:nvSpPr>
          <p:spPr bwMode="auto">
            <a:xfrm>
              <a:off x="5486609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29" name="object 128"/>
            <p:cNvSpPr>
              <a:spLocks/>
            </p:cNvSpPr>
            <p:nvPr/>
          </p:nvSpPr>
          <p:spPr bwMode="auto">
            <a:xfrm>
              <a:off x="5004246" y="3072965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30" name="object 129"/>
            <p:cNvSpPr>
              <a:spLocks noChangeArrowheads="1"/>
            </p:cNvSpPr>
            <p:nvPr/>
          </p:nvSpPr>
          <p:spPr bwMode="auto">
            <a:xfrm>
              <a:off x="4869024" y="1988219"/>
              <a:ext cx="774334" cy="272747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5731" name="object 130"/>
            <p:cNvSpPr>
              <a:spLocks noChangeArrowheads="1"/>
            </p:cNvSpPr>
            <p:nvPr/>
          </p:nvSpPr>
          <p:spPr bwMode="auto">
            <a:xfrm>
              <a:off x="5096101" y="2440173"/>
              <a:ext cx="439088" cy="42869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5732" name="object 131"/>
            <p:cNvSpPr>
              <a:spLocks/>
            </p:cNvSpPr>
            <p:nvPr/>
          </p:nvSpPr>
          <p:spPr bwMode="auto">
            <a:xfrm>
              <a:off x="4977205" y="2604687"/>
              <a:ext cx="68704" cy="99825"/>
            </a:xfrm>
            <a:custGeom>
              <a:avLst/>
              <a:gdLst>
                <a:gd name="T0" fmla="*/ 0 w 100964"/>
                <a:gd name="T1" fmla="*/ 31414 h 146685"/>
                <a:gd name="T2" fmla="*/ 21569 w 100964"/>
                <a:gd name="T3" fmla="*/ 31414 h 146685"/>
                <a:gd name="T4" fmla="*/ 21569 w 100964"/>
                <a:gd name="T5" fmla="*/ 0 h 146685"/>
                <a:gd name="T6" fmla="*/ 0 w 100964"/>
                <a:gd name="T7" fmla="*/ 0 h 146685"/>
                <a:gd name="T8" fmla="*/ 0 w 100964"/>
                <a:gd name="T9" fmla="*/ 31414 h 1466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964"/>
                <a:gd name="T16" fmla="*/ 0 h 146685"/>
                <a:gd name="T17" fmla="*/ 100964 w 100964"/>
                <a:gd name="T18" fmla="*/ 146685 h 1466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964" h="146685">
                  <a:moveTo>
                    <a:pt x="0" y="146456"/>
                  </a:moveTo>
                  <a:lnTo>
                    <a:pt x="100584" y="146456"/>
                  </a:lnTo>
                  <a:lnTo>
                    <a:pt x="100584" y="0"/>
                  </a:lnTo>
                  <a:lnTo>
                    <a:pt x="0" y="0"/>
                  </a:lnTo>
                  <a:lnTo>
                    <a:pt x="0" y="146456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5734" name="object 133"/>
            <p:cNvSpPr>
              <a:spLocks noChangeArrowheads="1"/>
            </p:cNvSpPr>
            <p:nvPr/>
          </p:nvSpPr>
          <p:spPr bwMode="auto">
            <a:xfrm>
              <a:off x="4996808" y="3480550"/>
              <a:ext cx="518768" cy="39829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64" name="Panel X"/>
            <p:cNvSpPr/>
            <p:nvPr/>
          </p:nvSpPr>
          <p:spPr>
            <a:xfrm>
              <a:off x="5646738" y="58738"/>
              <a:ext cx="173037" cy="171450"/>
            </a:xfrm>
            <a:prstGeom prst="mathMultiply">
              <a:avLst/>
            </a:prstGeom>
            <a:solidFill>
              <a:srgbClr val="413A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400"/>
            </a:p>
          </p:txBody>
        </p:sp>
      </p:grpSp>
      <p:sp>
        <p:nvSpPr>
          <p:cNvPr id="265" name="panel close"/>
          <p:cNvSpPr/>
          <p:nvPr/>
        </p:nvSpPr>
        <p:spPr>
          <a:xfrm>
            <a:off x="7404100" y="19051"/>
            <a:ext cx="448733" cy="36194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E61426A-05F4-451C-BC79-60EBC708293A}"/>
              </a:ext>
            </a:extLst>
          </p:cNvPr>
          <p:cNvGrpSpPr/>
          <p:nvPr/>
        </p:nvGrpSpPr>
        <p:grpSpPr>
          <a:xfrm>
            <a:off x="117591" y="5640765"/>
            <a:ext cx="1157619" cy="1242483"/>
            <a:chOff x="9431951" y="3927328"/>
            <a:chExt cx="868214" cy="931862"/>
          </a:xfrm>
        </p:grpSpPr>
        <p:sp>
          <p:nvSpPr>
            <p:cNvPr id="134" name="SHAPE">
              <a:hlinkClick r:id="rId8" action="ppaction://hlinksldjump"/>
              <a:extLst>
                <a:ext uri="{FF2B5EF4-FFF2-40B4-BE49-F238E27FC236}">
                  <a16:creationId xmlns:a16="http://schemas.microsoft.com/office/drawing/2014/main" id="{A86EEFF5-2E2E-4604-A301-E6C13C541D86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35" name="Picture 40">
              <a:extLst>
                <a:ext uri="{FF2B5EF4-FFF2-40B4-BE49-F238E27FC236}">
                  <a16:creationId xmlns:a16="http://schemas.microsoft.com/office/drawing/2014/main" id="{D879A11B-8837-4C92-832B-17ECFA7A0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9325" t="23889" r="17921" b="20947"/>
            <a:stretch>
              <a:fillRect/>
            </a:stretch>
          </p:blipFill>
          <p:spPr bwMode="auto">
            <a:xfrm>
              <a:off x="9460378" y="4280126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741174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26361"/>
            <a:ext cx="12192000" cy="688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OX"/>
          <p:cNvSpPr>
            <a:spLocks noChangeArrowheads="1"/>
          </p:cNvSpPr>
          <p:nvPr/>
        </p:nvSpPr>
        <p:spPr bwMode="auto">
          <a:xfrm>
            <a:off x="8852692" y="-36607"/>
            <a:ext cx="3352237" cy="690485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9171518" y="289909"/>
            <a:ext cx="550544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Repton </a:t>
            </a:r>
          </a:p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Lounge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955807" y="2070411"/>
            <a:ext cx="3236195" cy="25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</a:rPr>
              <a:t>Connected to the Repton Room 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</a:rPr>
              <a:t>Provides the option of a comfortable breakout area or morning meeting room 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</a:rPr>
              <a:t>Complements the Repton Room admirably for glamorous evening events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</a:rPr>
              <a:t>Maximum capacity of 50</a:t>
            </a:r>
          </a:p>
        </p:txBody>
      </p:sp>
      <p:grpSp>
        <p:nvGrpSpPr>
          <p:cNvPr id="135" name="Layout panel"/>
          <p:cNvGrpSpPr>
            <a:grpSpLocks/>
          </p:cNvGrpSpPr>
          <p:nvPr/>
        </p:nvGrpSpPr>
        <p:grpSpPr bwMode="auto">
          <a:xfrm>
            <a:off x="6362700" y="-23391"/>
            <a:ext cx="2531533" cy="6884289"/>
            <a:chOff x="4010025" y="0"/>
            <a:chExt cx="1898650" cy="5145088"/>
          </a:xfrm>
        </p:grpSpPr>
        <p:sp>
          <p:nvSpPr>
            <p:cNvPr id="27659" name="object 5"/>
            <p:cNvSpPr>
              <a:spLocks/>
            </p:cNvSpPr>
            <p:nvPr/>
          </p:nvSpPr>
          <p:spPr bwMode="auto">
            <a:xfrm>
              <a:off x="4010025" y="0"/>
              <a:ext cx="1898650" cy="5145088"/>
            </a:xfrm>
            <a:custGeom>
              <a:avLst/>
              <a:gdLst>
                <a:gd name="T0" fmla="*/ 0 w 2790190"/>
                <a:gd name="T1" fmla="*/ 1621582 h 7560309"/>
                <a:gd name="T2" fmla="*/ 598267 w 2790190"/>
                <a:gd name="T3" fmla="*/ 1621582 h 7560309"/>
                <a:gd name="T4" fmla="*/ 598267 w 2790190"/>
                <a:gd name="T5" fmla="*/ 0 h 7560309"/>
                <a:gd name="T6" fmla="*/ 0 w 2790190"/>
                <a:gd name="T7" fmla="*/ 0 h 7560309"/>
                <a:gd name="T8" fmla="*/ 0 w 2790190"/>
                <a:gd name="T9" fmla="*/ 1621582 h 7560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90190"/>
                <a:gd name="T16" fmla="*/ 0 h 7560309"/>
                <a:gd name="T17" fmla="*/ 2790190 w 2790190"/>
                <a:gd name="T18" fmla="*/ 7560309 h 7560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90190" h="7560309">
                  <a:moveTo>
                    <a:pt x="0" y="7559992"/>
                  </a:moveTo>
                  <a:lnTo>
                    <a:pt x="2789999" y="7559992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75599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60" name="object 11"/>
            <p:cNvSpPr>
              <a:spLocks/>
            </p:cNvSpPr>
            <p:nvPr/>
          </p:nvSpPr>
          <p:spPr bwMode="auto">
            <a:xfrm>
              <a:off x="4226821" y="847541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61" name="object 12"/>
            <p:cNvSpPr>
              <a:spLocks/>
            </p:cNvSpPr>
            <p:nvPr/>
          </p:nvSpPr>
          <p:spPr bwMode="auto">
            <a:xfrm>
              <a:off x="4226821" y="1363389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62" name="object 13"/>
            <p:cNvSpPr>
              <a:spLocks/>
            </p:cNvSpPr>
            <p:nvPr/>
          </p:nvSpPr>
          <p:spPr bwMode="auto">
            <a:xfrm>
              <a:off x="4226821" y="1879238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63" name="object 14"/>
            <p:cNvSpPr>
              <a:spLocks/>
            </p:cNvSpPr>
            <p:nvPr/>
          </p:nvSpPr>
          <p:spPr bwMode="auto">
            <a:xfrm>
              <a:off x="4226821" y="2395087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64" name="object 15"/>
            <p:cNvSpPr>
              <a:spLocks/>
            </p:cNvSpPr>
            <p:nvPr/>
          </p:nvSpPr>
          <p:spPr bwMode="auto">
            <a:xfrm>
              <a:off x="4226821" y="2910936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65" name="object 16"/>
            <p:cNvSpPr>
              <a:spLocks/>
            </p:cNvSpPr>
            <p:nvPr/>
          </p:nvSpPr>
          <p:spPr bwMode="auto">
            <a:xfrm>
              <a:off x="4226821" y="3426785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66" name="object 17"/>
            <p:cNvSpPr>
              <a:spLocks/>
            </p:cNvSpPr>
            <p:nvPr/>
          </p:nvSpPr>
          <p:spPr bwMode="auto">
            <a:xfrm>
              <a:off x="4226821" y="3942634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67" name="object 18"/>
            <p:cNvSpPr>
              <a:spLocks/>
            </p:cNvSpPr>
            <p:nvPr/>
          </p:nvSpPr>
          <p:spPr bwMode="auto">
            <a:xfrm>
              <a:off x="4226821" y="4458483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68" name="object 19"/>
            <p:cNvSpPr txBox="1">
              <a:spLocks noChangeArrowheads="1"/>
            </p:cNvSpPr>
            <p:nvPr/>
          </p:nvSpPr>
          <p:spPr bwMode="auto">
            <a:xfrm>
              <a:off x="4217988" y="447675"/>
              <a:ext cx="1601787" cy="3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1333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ROOM LAYOUTS</a:t>
              </a:r>
              <a:endParaRPr lang="en-US" sz="1333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484"/>
                </a:spcBef>
              </a:pPr>
              <a:r>
                <a:rPr lang="en-US" sz="1067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Maximum capacity of </a:t>
              </a:r>
              <a:r>
                <a:rPr lang="en-GB" sz="1067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60</a:t>
              </a:r>
              <a:endParaRPr lang="en-US" sz="1067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7669" name="object 20"/>
            <p:cNvSpPr txBox="1">
              <a:spLocks noChangeArrowheads="1"/>
            </p:cNvSpPr>
            <p:nvPr/>
          </p:nvSpPr>
          <p:spPr bwMode="auto">
            <a:xfrm>
              <a:off x="4217988" y="877888"/>
              <a:ext cx="612775" cy="19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CABARET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28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7670" name="object 21"/>
            <p:cNvSpPr txBox="1">
              <a:spLocks noChangeArrowheads="1"/>
            </p:cNvSpPr>
            <p:nvPr/>
          </p:nvSpPr>
          <p:spPr bwMode="auto">
            <a:xfrm>
              <a:off x="4217988" y="1393825"/>
              <a:ext cx="612775" cy="19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THEATRE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35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7671" name="object 22"/>
            <p:cNvSpPr txBox="1">
              <a:spLocks noChangeArrowheads="1"/>
            </p:cNvSpPr>
            <p:nvPr/>
          </p:nvSpPr>
          <p:spPr bwMode="auto">
            <a:xfrm>
              <a:off x="4217988" y="1909763"/>
              <a:ext cx="612775" cy="19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BOARDROOM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22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7672" name="object 23"/>
            <p:cNvSpPr txBox="1">
              <a:spLocks noChangeArrowheads="1"/>
            </p:cNvSpPr>
            <p:nvPr/>
          </p:nvSpPr>
          <p:spPr bwMode="auto">
            <a:xfrm>
              <a:off x="4217988" y="2425700"/>
              <a:ext cx="612775" cy="19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U-SHAPE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15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7673" name="object 24"/>
            <p:cNvSpPr txBox="1">
              <a:spLocks noChangeArrowheads="1"/>
            </p:cNvSpPr>
            <p:nvPr/>
          </p:nvSpPr>
          <p:spPr bwMode="auto">
            <a:xfrm>
              <a:off x="4217988" y="2941638"/>
              <a:ext cx="612775" cy="1936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CLASSROOM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25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153" name="object 25"/>
            <p:cNvSpPr txBox="1"/>
            <p:nvPr/>
          </p:nvSpPr>
          <p:spPr bwMode="auto">
            <a:xfrm>
              <a:off x="4217988" y="3457575"/>
              <a:ext cx="612775" cy="276026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933">
                <a:defRPr/>
              </a:pPr>
              <a:r>
                <a:rPr sz="800" dirty="0">
                  <a:solidFill>
                    <a:srgbClr val="231F20"/>
                  </a:solidFill>
                  <a:cs typeface="Gill Sans"/>
                </a:rPr>
                <a:t>BANQUET</a:t>
              </a: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 </a:t>
              </a:r>
            </a:p>
            <a:p>
              <a:pPr marL="16933">
                <a:defRPr/>
              </a:pP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Rounds only</a:t>
              </a:r>
            </a:p>
            <a:p>
              <a:pPr marL="16933">
                <a:defRPr/>
              </a:pP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C</a:t>
              </a:r>
              <a:r>
                <a:rPr sz="800" dirty="0" err="1">
                  <a:solidFill>
                    <a:srgbClr val="231F20"/>
                  </a:solidFill>
                  <a:cs typeface="Gill Sans"/>
                </a:rPr>
                <a:t>apacity</a:t>
              </a:r>
              <a:r>
                <a:rPr sz="800" dirty="0">
                  <a:solidFill>
                    <a:srgbClr val="231F20"/>
                  </a:solidFill>
                  <a:cs typeface="Gill Sans"/>
                </a:rPr>
                <a:t> </a:t>
              </a: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40</a:t>
              </a:r>
              <a:endParaRPr sz="800" dirty="0">
                <a:cs typeface="Gill Sans"/>
              </a:endParaRPr>
            </a:p>
          </p:txBody>
        </p:sp>
        <p:sp>
          <p:nvSpPr>
            <p:cNvPr id="154" name="object 26"/>
            <p:cNvSpPr txBox="1"/>
            <p:nvPr/>
          </p:nvSpPr>
          <p:spPr bwMode="auto">
            <a:xfrm>
              <a:off x="4217988" y="3973513"/>
              <a:ext cx="612775" cy="285611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933">
                <a:defRPr/>
              </a:pPr>
              <a:r>
                <a:rPr sz="800" dirty="0">
                  <a:solidFill>
                    <a:srgbClr val="231F20"/>
                  </a:solidFill>
                  <a:cs typeface="Gill Sans"/>
                </a:rPr>
                <a:t>DINNER DANCE</a:t>
              </a:r>
              <a:endParaRPr lang="en-GB" sz="800" dirty="0">
                <a:solidFill>
                  <a:srgbClr val="231F20"/>
                </a:solidFill>
                <a:cs typeface="Gill Sans"/>
              </a:endParaRPr>
            </a:p>
            <a:p>
              <a:pPr marL="16933">
                <a:defRPr/>
              </a:pP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Rounds only</a:t>
              </a:r>
              <a:endParaRPr sz="800" dirty="0">
                <a:cs typeface="Gill Sans"/>
              </a:endParaRPr>
            </a:p>
            <a:p>
              <a:pPr marL="16933">
                <a:spcBef>
                  <a:spcPts val="53"/>
                </a:spcBef>
                <a:defRPr/>
              </a:pPr>
              <a:r>
                <a:rPr sz="800" dirty="0">
                  <a:solidFill>
                    <a:srgbClr val="231F20"/>
                  </a:solidFill>
                  <a:cs typeface="Gill Sans"/>
                </a:rPr>
                <a:t>Capacity </a:t>
              </a: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40</a:t>
              </a:r>
              <a:endParaRPr sz="800" dirty="0">
                <a:cs typeface="Gill Sans"/>
              </a:endParaRPr>
            </a:p>
          </p:txBody>
        </p:sp>
        <p:sp>
          <p:nvSpPr>
            <p:cNvPr id="155" name="object 27"/>
            <p:cNvSpPr txBox="1"/>
            <p:nvPr/>
          </p:nvSpPr>
          <p:spPr bwMode="auto">
            <a:xfrm>
              <a:off x="4217988" y="4489450"/>
              <a:ext cx="612775" cy="19360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RECEPTION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60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7677" name="object 28"/>
            <p:cNvSpPr>
              <a:spLocks/>
            </p:cNvSpPr>
            <p:nvPr/>
          </p:nvSpPr>
          <p:spPr bwMode="auto">
            <a:xfrm>
              <a:off x="5035537" y="1501617"/>
              <a:ext cx="84692" cy="266199"/>
            </a:xfrm>
            <a:custGeom>
              <a:avLst/>
              <a:gdLst>
                <a:gd name="T0" fmla="*/ 26558 w 124460"/>
                <a:gd name="T1" fmla="*/ 0 h 391160"/>
                <a:gd name="T2" fmla="*/ 0 w 124460"/>
                <a:gd name="T3" fmla="*/ 0 h 391160"/>
                <a:gd name="T4" fmla="*/ 0 w 124460"/>
                <a:gd name="T5" fmla="*/ 83828 h 391160"/>
                <a:gd name="T6" fmla="*/ 26558 w 124460"/>
                <a:gd name="T7" fmla="*/ 83828 h 391160"/>
                <a:gd name="T8" fmla="*/ 26558 w 124460"/>
                <a:gd name="T9" fmla="*/ 0 h 391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460"/>
                <a:gd name="T16" fmla="*/ 0 h 391160"/>
                <a:gd name="T17" fmla="*/ 124460 w 124460"/>
                <a:gd name="T18" fmla="*/ 391160 h 391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460" h="391160">
                  <a:moveTo>
                    <a:pt x="123850" y="0"/>
                  </a:moveTo>
                  <a:lnTo>
                    <a:pt x="0" y="0"/>
                  </a:lnTo>
                  <a:lnTo>
                    <a:pt x="0" y="390817"/>
                  </a:lnTo>
                  <a:lnTo>
                    <a:pt x="123850" y="390817"/>
                  </a:lnTo>
                  <a:lnTo>
                    <a:pt x="123850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78" name="object 29"/>
            <p:cNvSpPr>
              <a:spLocks/>
            </p:cNvSpPr>
            <p:nvPr/>
          </p:nvSpPr>
          <p:spPr bwMode="auto">
            <a:xfrm>
              <a:off x="4988057" y="1525863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79" name="object 30"/>
            <p:cNvSpPr>
              <a:spLocks/>
            </p:cNvSpPr>
            <p:nvPr/>
          </p:nvSpPr>
          <p:spPr bwMode="auto">
            <a:xfrm>
              <a:off x="4977192" y="1515204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80" name="object 31"/>
            <p:cNvSpPr>
              <a:spLocks/>
            </p:cNvSpPr>
            <p:nvPr/>
          </p:nvSpPr>
          <p:spPr bwMode="auto">
            <a:xfrm>
              <a:off x="4988057" y="1716037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81" name="object 32"/>
            <p:cNvSpPr>
              <a:spLocks/>
            </p:cNvSpPr>
            <p:nvPr/>
          </p:nvSpPr>
          <p:spPr bwMode="auto">
            <a:xfrm>
              <a:off x="4977192" y="1705377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82" name="object 33"/>
            <p:cNvSpPr>
              <a:spLocks/>
            </p:cNvSpPr>
            <p:nvPr/>
          </p:nvSpPr>
          <p:spPr bwMode="auto">
            <a:xfrm>
              <a:off x="4988057" y="1652646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83" name="object 34"/>
            <p:cNvSpPr>
              <a:spLocks/>
            </p:cNvSpPr>
            <p:nvPr/>
          </p:nvSpPr>
          <p:spPr bwMode="auto">
            <a:xfrm>
              <a:off x="4977192" y="1641986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84" name="object 35"/>
            <p:cNvSpPr>
              <a:spLocks/>
            </p:cNvSpPr>
            <p:nvPr/>
          </p:nvSpPr>
          <p:spPr bwMode="auto">
            <a:xfrm>
              <a:off x="4988057" y="1589255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85" name="object 36"/>
            <p:cNvSpPr>
              <a:spLocks/>
            </p:cNvSpPr>
            <p:nvPr/>
          </p:nvSpPr>
          <p:spPr bwMode="auto">
            <a:xfrm>
              <a:off x="4977192" y="1578595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86" name="object 37"/>
            <p:cNvSpPr>
              <a:spLocks/>
            </p:cNvSpPr>
            <p:nvPr/>
          </p:nvSpPr>
          <p:spPr bwMode="auto">
            <a:xfrm>
              <a:off x="5268597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87" name="object 38"/>
            <p:cNvSpPr>
              <a:spLocks/>
            </p:cNvSpPr>
            <p:nvPr/>
          </p:nvSpPr>
          <p:spPr bwMode="auto">
            <a:xfrm>
              <a:off x="5278192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88" name="object 39"/>
            <p:cNvSpPr>
              <a:spLocks/>
            </p:cNvSpPr>
            <p:nvPr/>
          </p:nvSpPr>
          <p:spPr bwMode="auto">
            <a:xfrm>
              <a:off x="5268597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89" name="object 40"/>
            <p:cNvSpPr>
              <a:spLocks/>
            </p:cNvSpPr>
            <p:nvPr/>
          </p:nvSpPr>
          <p:spPr bwMode="auto">
            <a:xfrm>
              <a:off x="5278192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90" name="object 41"/>
            <p:cNvSpPr>
              <a:spLocks/>
            </p:cNvSpPr>
            <p:nvPr/>
          </p:nvSpPr>
          <p:spPr bwMode="auto">
            <a:xfrm>
              <a:off x="5268597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91" name="object 42"/>
            <p:cNvSpPr>
              <a:spLocks/>
            </p:cNvSpPr>
            <p:nvPr/>
          </p:nvSpPr>
          <p:spPr bwMode="auto">
            <a:xfrm>
              <a:off x="5278192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92" name="object 43"/>
            <p:cNvSpPr>
              <a:spLocks/>
            </p:cNvSpPr>
            <p:nvPr/>
          </p:nvSpPr>
          <p:spPr bwMode="auto">
            <a:xfrm>
              <a:off x="5268597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93" name="object 44"/>
            <p:cNvSpPr>
              <a:spLocks/>
            </p:cNvSpPr>
            <p:nvPr/>
          </p:nvSpPr>
          <p:spPr bwMode="auto">
            <a:xfrm>
              <a:off x="5278192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94" name="object 45"/>
            <p:cNvSpPr>
              <a:spLocks/>
            </p:cNvSpPr>
            <p:nvPr/>
          </p:nvSpPr>
          <p:spPr bwMode="auto">
            <a:xfrm>
              <a:off x="5268597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95" name="object 46"/>
            <p:cNvSpPr>
              <a:spLocks/>
            </p:cNvSpPr>
            <p:nvPr/>
          </p:nvSpPr>
          <p:spPr bwMode="auto">
            <a:xfrm>
              <a:off x="5278192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96" name="object 47"/>
            <p:cNvSpPr>
              <a:spLocks/>
            </p:cNvSpPr>
            <p:nvPr/>
          </p:nvSpPr>
          <p:spPr bwMode="auto">
            <a:xfrm>
              <a:off x="5268597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97" name="object 48"/>
            <p:cNvSpPr>
              <a:spLocks/>
            </p:cNvSpPr>
            <p:nvPr/>
          </p:nvSpPr>
          <p:spPr bwMode="auto">
            <a:xfrm>
              <a:off x="5278192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98" name="object 49"/>
            <p:cNvSpPr>
              <a:spLocks/>
            </p:cNvSpPr>
            <p:nvPr/>
          </p:nvSpPr>
          <p:spPr bwMode="auto">
            <a:xfrm>
              <a:off x="5382552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699" name="object 50"/>
            <p:cNvSpPr>
              <a:spLocks/>
            </p:cNvSpPr>
            <p:nvPr/>
          </p:nvSpPr>
          <p:spPr bwMode="auto">
            <a:xfrm>
              <a:off x="5392147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00" name="object 51"/>
            <p:cNvSpPr>
              <a:spLocks/>
            </p:cNvSpPr>
            <p:nvPr/>
          </p:nvSpPr>
          <p:spPr bwMode="auto">
            <a:xfrm>
              <a:off x="5382552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01" name="object 52"/>
            <p:cNvSpPr>
              <a:spLocks/>
            </p:cNvSpPr>
            <p:nvPr/>
          </p:nvSpPr>
          <p:spPr bwMode="auto">
            <a:xfrm>
              <a:off x="5392147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02" name="object 53"/>
            <p:cNvSpPr>
              <a:spLocks/>
            </p:cNvSpPr>
            <p:nvPr/>
          </p:nvSpPr>
          <p:spPr bwMode="auto">
            <a:xfrm>
              <a:off x="5382552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03" name="object 54"/>
            <p:cNvSpPr>
              <a:spLocks/>
            </p:cNvSpPr>
            <p:nvPr/>
          </p:nvSpPr>
          <p:spPr bwMode="auto">
            <a:xfrm>
              <a:off x="5392147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04" name="object 55"/>
            <p:cNvSpPr>
              <a:spLocks/>
            </p:cNvSpPr>
            <p:nvPr/>
          </p:nvSpPr>
          <p:spPr bwMode="auto">
            <a:xfrm>
              <a:off x="5382552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05" name="object 56"/>
            <p:cNvSpPr>
              <a:spLocks/>
            </p:cNvSpPr>
            <p:nvPr/>
          </p:nvSpPr>
          <p:spPr bwMode="auto">
            <a:xfrm>
              <a:off x="5392147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06" name="object 57"/>
            <p:cNvSpPr>
              <a:spLocks/>
            </p:cNvSpPr>
            <p:nvPr/>
          </p:nvSpPr>
          <p:spPr bwMode="auto">
            <a:xfrm>
              <a:off x="5382552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07" name="object 58"/>
            <p:cNvSpPr>
              <a:spLocks/>
            </p:cNvSpPr>
            <p:nvPr/>
          </p:nvSpPr>
          <p:spPr bwMode="auto">
            <a:xfrm>
              <a:off x="5392147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08" name="object 59"/>
            <p:cNvSpPr>
              <a:spLocks/>
            </p:cNvSpPr>
            <p:nvPr/>
          </p:nvSpPr>
          <p:spPr bwMode="auto">
            <a:xfrm>
              <a:off x="5382552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09" name="object 60"/>
            <p:cNvSpPr>
              <a:spLocks/>
            </p:cNvSpPr>
            <p:nvPr/>
          </p:nvSpPr>
          <p:spPr bwMode="auto">
            <a:xfrm>
              <a:off x="5392147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10" name="object 61"/>
            <p:cNvSpPr>
              <a:spLocks/>
            </p:cNvSpPr>
            <p:nvPr/>
          </p:nvSpPr>
          <p:spPr bwMode="auto">
            <a:xfrm>
              <a:off x="5496508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11" name="object 62"/>
            <p:cNvSpPr>
              <a:spLocks/>
            </p:cNvSpPr>
            <p:nvPr/>
          </p:nvSpPr>
          <p:spPr bwMode="auto">
            <a:xfrm>
              <a:off x="5506102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12" name="object 63"/>
            <p:cNvSpPr>
              <a:spLocks/>
            </p:cNvSpPr>
            <p:nvPr/>
          </p:nvSpPr>
          <p:spPr bwMode="auto">
            <a:xfrm>
              <a:off x="5496508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13" name="object 64"/>
            <p:cNvSpPr>
              <a:spLocks/>
            </p:cNvSpPr>
            <p:nvPr/>
          </p:nvSpPr>
          <p:spPr bwMode="auto">
            <a:xfrm>
              <a:off x="5506102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14" name="object 65"/>
            <p:cNvSpPr>
              <a:spLocks/>
            </p:cNvSpPr>
            <p:nvPr/>
          </p:nvSpPr>
          <p:spPr bwMode="auto">
            <a:xfrm>
              <a:off x="5496508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15" name="object 66"/>
            <p:cNvSpPr>
              <a:spLocks/>
            </p:cNvSpPr>
            <p:nvPr/>
          </p:nvSpPr>
          <p:spPr bwMode="auto">
            <a:xfrm>
              <a:off x="5506102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16" name="object 67"/>
            <p:cNvSpPr>
              <a:spLocks/>
            </p:cNvSpPr>
            <p:nvPr/>
          </p:nvSpPr>
          <p:spPr bwMode="auto">
            <a:xfrm>
              <a:off x="5496508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17" name="object 68"/>
            <p:cNvSpPr>
              <a:spLocks/>
            </p:cNvSpPr>
            <p:nvPr/>
          </p:nvSpPr>
          <p:spPr bwMode="auto">
            <a:xfrm>
              <a:off x="5506102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18" name="object 69"/>
            <p:cNvSpPr>
              <a:spLocks/>
            </p:cNvSpPr>
            <p:nvPr/>
          </p:nvSpPr>
          <p:spPr bwMode="auto">
            <a:xfrm>
              <a:off x="5496508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19" name="object 70"/>
            <p:cNvSpPr>
              <a:spLocks/>
            </p:cNvSpPr>
            <p:nvPr/>
          </p:nvSpPr>
          <p:spPr bwMode="auto">
            <a:xfrm>
              <a:off x="5506102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20" name="object 71"/>
            <p:cNvSpPr>
              <a:spLocks/>
            </p:cNvSpPr>
            <p:nvPr/>
          </p:nvSpPr>
          <p:spPr bwMode="auto">
            <a:xfrm>
              <a:off x="5496508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21" name="object 72"/>
            <p:cNvSpPr>
              <a:spLocks/>
            </p:cNvSpPr>
            <p:nvPr/>
          </p:nvSpPr>
          <p:spPr bwMode="auto">
            <a:xfrm>
              <a:off x="5506102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22" name="object 73"/>
            <p:cNvSpPr>
              <a:spLocks noChangeArrowheads="1"/>
            </p:cNvSpPr>
            <p:nvPr/>
          </p:nvSpPr>
          <p:spPr bwMode="auto">
            <a:xfrm>
              <a:off x="4972054" y="912600"/>
              <a:ext cx="568275" cy="382693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7723" name="object 74"/>
            <p:cNvSpPr>
              <a:spLocks/>
            </p:cNvSpPr>
            <p:nvPr/>
          </p:nvSpPr>
          <p:spPr bwMode="auto">
            <a:xfrm>
              <a:off x="5142259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24" name="object 75"/>
            <p:cNvSpPr>
              <a:spLocks/>
            </p:cNvSpPr>
            <p:nvPr/>
          </p:nvSpPr>
          <p:spPr bwMode="auto">
            <a:xfrm>
              <a:off x="5195827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25" name="object 76"/>
            <p:cNvSpPr>
              <a:spLocks/>
            </p:cNvSpPr>
            <p:nvPr/>
          </p:nvSpPr>
          <p:spPr bwMode="auto">
            <a:xfrm>
              <a:off x="5202933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26" name="object 77"/>
            <p:cNvSpPr>
              <a:spLocks/>
            </p:cNvSpPr>
            <p:nvPr/>
          </p:nvSpPr>
          <p:spPr bwMode="auto">
            <a:xfrm>
              <a:off x="5195827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27" name="object 78"/>
            <p:cNvSpPr>
              <a:spLocks/>
            </p:cNvSpPr>
            <p:nvPr/>
          </p:nvSpPr>
          <p:spPr bwMode="auto">
            <a:xfrm>
              <a:off x="5202933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28" name="object 79"/>
            <p:cNvSpPr>
              <a:spLocks/>
            </p:cNvSpPr>
            <p:nvPr/>
          </p:nvSpPr>
          <p:spPr bwMode="auto">
            <a:xfrm>
              <a:off x="5195827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29" name="object 80"/>
            <p:cNvSpPr>
              <a:spLocks/>
            </p:cNvSpPr>
            <p:nvPr/>
          </p:nvSpPr>
          <p:spPr bwMode="auto">
            <a:xfrm>
              <a:off x="5202933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30" name="object 81"/>
            <p:cNvSpPr>
              <a:spLocks/>
            </p:cNvSpPr>
            <p:nvPr/>
          </p:nvSpPr>
          <p:spPr bwMode="auto">
            <a:xfrm>
              <a:off x="5195827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31" name="object 82"/>
            <p:cNvSpPr>
              <a:spLocks/>
            </p:cNvSpPr>
            <p:nvPr/>
          </p:nvSpPr>
          <p:spPr bwMode="auto">
            <a:xfrm>
              <a:off x="5202933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32" name="object 83"/>
            <p:cNvSpPr>
              <a:spLocks/>
            </p:cNvSpPr>
            <p:nvPr/>
          </p:nvSpPr>
          <p:spPr bwMode="auto">
            <a:xfrm>
              <a:off x="5142259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33" name="object 84"/>
            <p:cNvSpPr>
              <a:spLocks/>
            </p:cNvSpPr>
            <p:nvPr/>
          </p:nvSpPr>
          <p:spPr bwMode="auto">
            <a:xfrm>
              <a:off x="5195827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34" name="object 85"/>
            <p:cNvSpPr>
              <a:spLocks/>
            </p:cNvSpPr>
            <p:nvPr/>
          </p:nvSpPr>
          <p:spPr bwMode="auto">
            <a:xfrm>
              <a:off x="5202933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35" name="object 86"/>
            <p:cNvSpPr>
              <a:spLocks/>
            </p:cNvSpPr>
            <p:nvPr/>
          </p:nvSpPr>
          <p:spPr bwMode="auto">
            <a:xfrm>
              <a:off x="5195827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36" name="object 87"/>
            <p:cNvSpPr>
              <a:spLocks/>
            </p:cNvSpPr>
            <p:nvPr/>
          </p:nvSpPr>
          <p:spPr bwMode="auto">
            <a:xfrm>
              <a:off x="5202933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37" name="object 88"/>
            <p:cNvSpPr>
              <a:spLocks/>
            </p:cNvSpPr>
            <p:nvPr/>
          </p:nvSpPr>
          <p:spPr bwMode="auto">
            <a:xfrm>
              <a:off x="5195827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38" name="object 89"/>
            <p:cNvSpPr>
              <a:spLocks/>
            </p:cNvSpPr>
            <p:nvPr/>
          </p:nvSpPr>
          <p:spPr bwMode="auto">
            <a:xfrm>
              <a:off x="5202933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39" name="object 90"/>
            <p:cNvSpPr>
              <a:spLocks/>
            </p:cNvSpPr>
            <p:nvPr/>
          </p:nvSpPr>
          <p:spPr bwMode="auto">
            <a:xfrm>
              <a:off x="5195827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40" name="object 91"/>
            <p:cNvSpPr>
              <a:spLocks/>
            </p:cNvSpPr>
            <p:nvPr/>
          </p:nvSpPr>
          <p:spPr bwMode="auto">
            <a:xfrm>
              <a:off x="5202933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41" name="object 92"/>
            <p:cNvSpPr>
              <a:spLocks/>
            </p:cNvSpPr>
            <p:nvPr/>
          </p:nvSpPr>
          <p:spPr bwMode="auto">
            <a:xfrm>
              <a:off x="5284100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42" name="object 93"/>
            <p:cNvSpPr>
              <a:spLocks/>
            </p:cNvSpPr>
            <p:nvPr/>
          </p:nvSpPr>
          <p:spPr bwMode="auto">
            <a:xfrm>
              <a:off x="5337665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43" name="object 94"/>
            <p:cNvSpPr>
              <a:spLocks/>
            </p:cNvSpPr>
            <p:nvPr/>
          </p:nvSpPr>
          <p:spPr bwMode="auto">
            <a:xfrm>
              <a:off x="5344771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44" name="object 95"/>
            <p:cNvSpPr>
              <a:spLocks/>
            </p:cNvSpPr>
            <p:nvPr/>
          </p:nvSpPr>
          <p:spPr bwMode="auto">
            <a:xfrm>
              <a:off x="5337665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45" name="object 96"/>
            <p:cNvSpPr>
              <a:spLocks/>
            </p:cNvSpPr>
            <p:nvPr/>
          </p:nvSpPr>
          <p:spPr bwMode="auto">
            <a:xfrm>
              <a:off x="5344771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46" name="object 97"/>
            <p:cNvSpPr>
              <a:spLocks/>
            </p:cNvSpPr>
            <p:nvPr/>
          </p:nvSpPr>
          <p:spPr bwMode="auto">
            <a:xfrm>
              <a:off x="5337665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47" name="object 98"/>
            <p:cNvSpPr>
              <a:spLocks/>
            </p:cNvSpPr>
            <p:nvPr/>
          </p:nvSpPr>
          <p:spPr bwMode="auto">
            <a:xfrm>
              <a:off x="5344771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48" name="object 99"/>
            <p:cNvSpPr>
              <a:spLocks/>
            </p:cNvSpPr>
            <p:nvPr/>
          </p:nvSpPr>
          <p:spPr bwMode="auto">
            <a:xfrm>
              <a:off x="5337665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49" name="object 100"/>
            <p:cNvSpPr>
              <a:spLocks/>
            </p:cNvSpPr>
            <p:nvPr/>
          </p:nvSpPr>
          <p:spPr bwMode="auto">
            <a:xfrm>
              <a:off x="5344771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50" name="object 101"/>
            <p:cNvSpPr>
              <a:spLocks/>
            </p:cNvSpPr>
            <p:nvPr/>
          </p:nvSpPr>
          <p:spPr bwMode="auto">
            <a:xfrm>
              <a:off x="5284100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51" name="object 102"/>
            <p:cNvSpPr>
              <a:spLocks/>
            </p:cNvSpPr>
            <p:nvPr/>
          </p:nvSpPr>
          <p:spPr bwMode="auto">
            <a:xfrm>
              <a:off x="5337665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52" name="object 103"/>
            <p:cNvSpPr>
              <a:spLocks/>
            </p:cNvSpPr>
            <p:nvPr/>
          </p:nvSpPr>
          <p:spPr bwMode="auto">
            <a:xfrm>
              <a:off x="5344771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53" name="object 104"/>
            <p:cNvSpPr>
              <a:spLocks/>
            </p:cNvSpPr>
            <p:nvPr/>
          </p:nvSpPr>
          <p:spPr bwMode="auto">
            <a:xfrm>
              <a:off x="5337665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54" name="object 105"/>
            <p:cNvSpPr>
              <a:spLocks/>
            </p:cNvSpPr>
            <p:nvPr/>
          </p:nvSpPr>
          <p:spPr bwMode="auto">
            <a:xfrm>
              <a:off x="5344771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55" name="object 106"/>
            <p:cNvSpPr>
              <a:spLocks/>
            </p:cNvSpPr>
            <p:nvPr/>
          </p:nvSpPr>
          <p:spPr bwMode="auto">
            <a:xfrm>
              <a:off x="5337665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56" name="object 107"/>
            <p:cNvSpPr>
              <a:spLocks/>
            </p:cNvSpPr>
            <p:nvPr/>
          </p:nvSpPr>
          <p:spPr bwMode="auto">
            <a:xfrm>
              <a:off x="5344771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57" name="object 108"/>
            <p:cNvSpPr>
              <a:spLocks/>
            </p:cNvSpPr>
            <p:nvPr/>
          </p:nvSpPr>
          <p:spPr bwMode="auto">
            <a:xfrm>
              <a:off x="5337665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58" name="object 109"/>
            <p:cNvSpPr>
              <a:spLocks/>
            </p:cNvSpPr>
            <p:nvPr/>
          </p:nvSpPr>
          <p:spPr bwMode="auto">
            <a:xfrm>
              <a:off x="5344771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59" name="object 110"/>
            <p:cNvSpPr>
              <a:spLocks/>
            </p:cNvSpPr>
            <p:nvPr/>
          </p:nvSpPr>
          <p:spPr bwMode="auto">
            <a:xfrm>
              <a:off x="5425950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60" name="object 111"/>
            <p:cNvSpPr>
              <a:spLocks/>
            </p:cNvSpPr>
            <p:nvPr/>
          </p:nvSpPr>
          <p:spPr bwMode="auto">
            <a:xfrm>
              <a:off x="5479503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61" name="object 112"/>
            <p:cNvSpPr>
              <a:spLocks/>
            </p:cNvSpPr>
            <p:nvPr/>
          </p:nvSpPr>
          <p:spPr bwMode="auto">
            <a:xfrm>
              <a:off x="5486609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62" name="object 113"/>
            <p:cNvSpPr>
              <a:spLocks/>
            </p:cNvSpPr>
            <p:nvPr/>
          </p:nvSpPr>
          <p:spPr bwMode="auto">
            <a:xfrm>
              <a:off x="5479503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63" name="object 114"/>
            <p:cNvSpPr>
              <a:spLocks/>
            </p:cNvSpPr>
            <p:nvPr/>
          </p:nvSpPr>
          <p:spPr bwMode="auto">
            <a:xfrm>
              <a:off x="5486609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64" name="object 115"/>
            <p:cNvSpPr>
              <a:spLocks/>
            </p:cNvSpPr>
            <p:nvPr/>
          </p:nvSpPr>
          <p:spPr bwMode="auto">
            <a:xfrm>
              <a:off x="5479503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65" name="object 116"/>
            <p:cNvSpPr>
              <a:spLocks/>
            </p:cNvSpPr>
            <p:nvPr/>
          </p:nvSpPr>
          <p:spPr bwMode="auto">
            <a:xfrm>
              <a:off x="5486609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66" name="object 117"/>
            <p:cNvSpPr>
              <a:spLocks/>
            </p:cNvSpPr>
            <p:nvPr/>
          </p:nvSpPr>
          <p:spPr bwMode="auto">
            <a:xfrm>
              <a:off x="5479503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67" name="object 118"/>
            <p:cNvSpPr>
              <a:spLocks/>
            </p:cNvSpPr>
            <p:nvPr/>
          </p:nvSpPr>
          <p:spPr bwMode="auto">
            <a:xfrm>
              <a:off x="5486609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68" name="object 119"/>
            <p:cNvSpPr>
              <a:spLocks/>
            </p:cNvSpPr>
            <p:nvPr/>
          </p:nvSpPr>
          <p:spPr bwMode="auto">
            <a:xfrm>
              <a:off x="5425950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69" name="object 120"/>
            <p:cNvSpPr>
              <a:spLocks/>
            </p:cNvSpPr>
            <p:nvPr/>
          </p:nvSpPr>
          <p:spPr bwMode="auto">
            <a:xfrm>
              <a:off x="5479503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70" name="object 121"/>
            <p:cNvSpPr>
              <a:spLocks/>
            </p:cNvSpPr>
            <p:nvPr/>
          </p:nvSpPr>
          <p:spPr bwMode="auto">
            <a:xfrm>
              <a:off x="5486609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71" name="object 122"/>
            <p:cNvSpPr>
              <a:spLocks/>
            </p:cNvSpPr>
            <p:nvPr/>
          </p:nvSpPr>
          <p:spPr bwMode="auto">
            <a:xfrm>
              <a:off x="5479503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72" name="object 123"/>
            <p:cNvSpPr>
              <a:spLocks/>
            </p:cNvSpPr>
            <p:nvPr/>
          </p:nvSpPr>
          <p:spPr bwMode="auto">
            <a:xfrm>
              <a:off x="5486609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73" name="object 124"/>
            <p:cNvSpPr>
              <a:spLocks/>
            </p:cNvSpPr>
            <p:nvPr/>
          </p:nvSpPr>
          <p:spPr bwMode="auto">
            <a:xfrm>
              <a:off x="5479503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74" name="object 125"/>
            <p:cNvSpPr>
              <a:spLocks/>
            </p:cNvSpPr>
            <p:nvPr/>
          </p:nvSpPr>
          <p:spPr bwMode="auto">
            <a:xfrm>
              <a:off x="5486609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75" name="object 126"/>
            <p:cNvSpPr>
              <a:spLocks/>
            </p:cNvSpPr>
            <p:nvPr/>
          </p:nvSpPr>
          <p:spPr bwMode="auto">
            <a:xfrm>
              <a:off x="5479503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76" name="object 127"/>
            <p:cNvSpPr>
              <a:spLocks/>
            </p:cNvSpPr>
            <p:nvPr/>
          </p:nvSpPr>
          <p:spPr bwMode="auto">
            <a:xfrm>
              <a:off x="5486609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77" name="object 128"/>
            <p:cNvSpPr>
              <a:spLocks/>
            </p:cNvSpPr>
            <p:nvPr/>
          </p:nvSpPr>
          <p:spPr bwMode="auto">
            <a:xfrm>
              <a:off x="5004246" y="3072965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78" name="object 129"/>
            <p:cNvSpPr>
              <a:spLocks noChangeArrowheads="1"/>
            </p:cNvSpPr>
            <p:nvPr/>
          </p:nvSpPr>
          <p:spPr bwMode="auto">
            <a:xfrm>
              <a:off x="4869024" y="1988219"/>
              <a:ext cx="774334" cy="272747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7779" name="object 130"/>
            <p:cNvSpPr>
              <a:spLocks noChangeArrowheads="1"/>
            </p:cNvSpPr>
            <p:nvPr/>
          </p:nvSpPr>
          <p:spPr bwMode="auto">
            <a:xfrm>
              <a:off x="5096101" y="2440173"/>
              <a:ext cx="439088" cy="42869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7780" name="object 131"/>
            <p:cNvSpPr>
              <a:spLocks/>
            </p:cNvSpPr>
            <p:nvPr/>
          </p:nvSpPr>
          <p:spPr bwMode="auto">
            <a:xfrm>
              <a:off x="4977205" y="2604687"/>
              <a:ext cx="68704" cy="99825"/>
            </a:xfrm>
            <a:custGeom>
              <a:avLst/>
              <a:gdLst>
                <a:gd name="T0" fmla="*/ 0 w 100964"/>
                <a:gd name="T1" fmla="*/ 31414 h 146685"/>
                <a:gd name="T2" fmla="*/ 21569 w 100964"/>
                <a:gd name="T3" fmla="*/ 31414 h 146685"/>
                <a:gd name="T4" fmla="*/ 21569 w 100964"/>
                <a:gd name="T5" fmla="*/ 0 h 146685"/>
                <a:gd name="T6" fmla="*/ 0 w 100964"/>
                <a:gd name="T7" fmla="*/ 0 h 146685"/>
                <a:gd name="T8" fmla="*/ 0 w 100964"/>
                <a:gd name="T9" fmla="*/ 31414 h 1466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964"/>
                <a:gd name="T16" fmla="*/ 0 h 146685"/>
                <a:gd name="T17" fmla="*/ 100964 w 100964"/>
                <a:gd name="T18" fmla="*/ 146685 h 1466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964" h="146685">
                  <a:moveTo>
                    <a:pt x="0" y="146456"/>
                  </a:moveTo>
                  <a:lnTo>
                    <a:pt x="100584" y="146456"/>
                  </a:lnTo>
                  <a:lnTo>
                    <a:pt x="100584" y="0"/>
                  </a:lnTo>
                  <a:lnTo>
                    <a:pt x="0" y="0"/>
                  </a:lnTo>
                  <a:lnTo>
                    <a:pt x="0" y="146456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7781" name="object 132"/>
            <p:cNvSpPr>
              <a:spLocks noChangeArrowheads="1"/>
            </p:cNvSpPr>
            <p:nvPr/>
          </p:nvSpPr>
          <p:spPr bwMode="auto">
            <a:xfrm>
              <a:off x="4995608" y="4013301"/>
              <a:ext cx="521168" cy="368426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7782" name="object 133"/>
            <p:cNvSpPr>
              <a:spLocks noChangeArrowheads="1"/>
            </p:cNvSpPr>
            <p:nvPr/>
          </p:nvSpPr>
          <p:spPr bwMode="auto">
            <a:xfrm>
              <a:off x="4996808" y="3480550"/>
              <a:ext cx="518768" cy="398298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7783" name="object 134"/>
            <p:cNvSpPr>
              <a:spLocks noChangeArrowheads="1"/>
            </p:cNvSpPr>
            <p:nvPr/>
          </p:nvSpPr>
          <p:spPr bwMode="auto">
            <a:xfrm>
              <a:off x="4972152" y="4522302"/>
              <a:ext cx="568078" cy="379050"/>
            </a:xfrm>
            <a:prstGeom prst="rect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63" name="Panel X"/>
            <p:cNvSpPr/>
            <p:nvPr/>
          </p:nvSpPr>
          <p:spPr>
            <a:xfrm>
              <a:off x="5646738" y="58738"/>
              <a:ext cx="173037" cy="171450"/>
            </a:xfrm>
            <a:prstGeom prst="mathMultiply">
              <a:avLst/>
            </a:prstGeom>
            <a:solidFill>
              <a:srgbClr val="413A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400"/>
            </a:p>
          </p:txBody>
        </p:sp>
      </p:grpSp>
      <p:sp>
        <p:nvSpPr>
          <p:cNvPr id="264" name="panel close"/>
          <p:cNvSpPr/>
          <p:nvPr/>
        </p:nvSpPr>
        <p:spPr>
          <a:xfrm>
            <a:off x="7404100" y="19051"/>
            <a:ext cx="448733" cy="36194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DF67FD3E-5016-469D-B53E-7332194BA505}"/>
              </a:ext>
            </a:extLst>
          </p:cNvPr>
          <p:cNvGrpSpPr/>
          <p:nvPr/>
        </p:nvGrpSpPr>
        <p:grpSpPr>
          <a:xfrm>
            <a:off x="253314" y="5625763"/>
            <a:ext cx="1145117" cy="1242483"/>
            <a:chOff x="9431951" y="3927328"/>
            <a:chExt cx="858838" cy="931862"/>
          </a:xfrm>
        </p:grpSpPr>
        <p:sp>
          <p:nvSpPr>
            <p:cNvPr id="139" name="SHAPE">
              <a:hlinkClick r:id="rId10" action="ppaction://hlinksldjump"/>
              <a:extLst>
                <a:ext uri="{FF2B5EF4-FFF2-40B4-BE49-F238E27FC236}">
                  <a16:creationId xmlns:a16="http://schemas.microsoft.com/office/drawing/2014/main" id="{E44D1E93-A259-47A5-B282-349D147529F7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40" name="Picture 40">
              <a:extLst>
                <a:ext uri="{FF2B5EF4-FFF2-40B4-BE49-F238E27FC236}">
                  <a16:creationId xmlns:a16="http://schemas.microsoft.com/office/drawing/2014/main" id="{3F25CA7B-D096-459F-9FB7-9BE0452C7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772505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34792A5A-90B9-464F-955C-CEC2749C1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05" b="1"/>
          <a:stretch/>
        </p:blipFill>
        <p:spPr>
          <a:xfrm>
            <a:off x="0" y="1"/>
            <a:ext cx="12192000" cy="6881697"/>
          </a:xfrm>
          <a:prstGeom prst="rect">
            <a:avLst/>
          </a:prstGeom>
        </p:spPr>
      </p:pic>
      <p:sp>
        <p:nvSpPr>
          <p:cNvPr id="2" name="BOX"/>
          <p:cNvSpPr>
            <a:spLocks noChangeArrowheads="1"/>
          </p:cNvSpPr>
          <p:nvPr/>
        </p:nvSpPr>
        <p:spPr bwMode="auto">
          <a:xfrm>
            <a:off x="8472094" y="-27731"/>
            <a:ext cx="3719905" cy="695792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8747467" y="381001"/>
            <a:ext cx="4385733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Rothwell </a:t>
            </a:r>
          </a:p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Room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571188" y="1793709"/>
            <a:ext cx="3512085" cy="25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An ideal syndicate room or a breakout area to accompany the Oulton Suite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Also works perfectly as a small room for a private board meeting or interview.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Maximum capacity of 50</a:t>
            </a:r>
          </a:p>
        </p:txBody>
      </p:sp>
      <p:grpSp>
        <p:nvGrpSpPr>
          <p:cNvPr id="135" name="Layout panel"/>
          <p:cNvGrpSpPr>
            <a:grpSpLocks/>
          </p:cNvGrpSpPr>
          <p:nvPr/>
        </p:nvGrpSpPr>
        <p:grpSpPr bwMode="auto">
          <a:xfrm>
            <a:off x="6024030" y="-27730"/>
            <a:ext cx="2531533" cy="6909428"/>
            <a:chOff x="4010025" y="0"/>
            <a:chExt cx="1898650" cy="5145088"/>
          </a:xfrm>
        </p:grpSpPr>
        <p:sp>
          <p:nvSpPr>
            <p:cNvPr id="29707" name="object 5"/>
            <p:cNvSpPr>
              <a:spLocks/>
            </p:cNvSpPr>
            <p:nvPr/>
          </p:nvSpPr>
          <p:spPr bwMode="auto">
            <a:xfrm>
              <a:off x="4010025" y="0"/>
              <a:ext cx="1898650" cy="5145088"/>
            </a:xfrm>
            <a:custGeom>
              <a:avLst/>
              <a:gdLst>
                <a:gd name="T0" fmla="*/ 0 w 2790190"/>
                <a:gd name="T1" fmla="*/ 1621582 h 7560309"/>
                <a:gd name="T2" fmla="*/ 598267 w 2790190"/>
                <a:gd name="T3" fmla="*/ 1621582 h 7560309"/>
                <a:gd name="T4" fmla="*/ 598267 w 2790190"/>
                <a:gd name="T5" fmla="*/ 0 h 7560309"/>
                <a:gd name="T6" fmla="*/ 0 w 2790190"/>
                <a:gd name="T7" fmla="*/ 0 h 7560309"/>
                <a:gd name="T8" fmla="*/ 0 w 2790190"/>
                <a:gd name="T9" fmla="*/ 1621582 h 7560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90190"/>
                <a:gd name="T16" fmla="*/ 0 h 7560309"/>
                <a:gd name="T17" fmla="*/ 2790190 w 2790190"/>
                <a:gd name="T18" fmla="*/ 7560309 h 7560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90190" h="7560309">
                  <a:moveTo>
                    <a:pt x="0" y="7559992"/>
                  </a:moveTo>
                  <a:lnTo>
                    <a:pt x="2789999" y="7559992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75599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08" name="object 11"/>
            <p:cNvSpPr>
              <a:spLocks/>
            </p:cNvSpPr>
            <p:nvPr/>
          </p:nvSpPr>
          <p:spPr bwMode="auto">
            <a:xfrm>
              <a:off x="4226821" y="847541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09" name="object 12"/>
            <p:cNvSpPr>
              <a:spLocks/>
            </p:cNvSpPr>
            <p:nvPr/>
          </p:nvSpPr>
          <p:spPr bwMode="auto">
            <a:xfrm>
              <a:off x="4226821" y="1363389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10" name="object 13"/>
            <p:cNvSpPr>
              <a:spLocks/>
            </p:cNvSpPr>
            <p:nvPr/>
          </p:nvSpPr>
          <p:spPr bwMode="auto">
            <a:xfrm>
              <a:off x="4226821" y="1879238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11" name="object 14"/>
            <p:cNvSpPr>
              <a:spLocks/>
            </p:cNvSpPr>
            <p:nvPr/>
          </p:nvSpPr>
          <p:spPr bwMode="auto">
            <a:xfrm>
              <a:off x="4226821" y="2395087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12" name="object 15"/>
            <p:cNvSpPr>
              <a:spLocks/>
            </p:cNvSpPr>
            <p:nvPr/>
          </p:nvSpPr>
          <p:spPr bwMode="auto">
            <a:xfrm>
              <a:off x="4226821" y="2910936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13" name="object 16"/>
            <p:cNvSpPr>
              <a:spLocks/>
            </p:cNvSpPr>
            <p:nvPr/>
          </p:nvSpPr>
          <p:spPr bwMode="auto">
            <a:xfrm>
              <a:off x="4226821" y="3426785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14" name="object 17"/>
            <p:cNvSpPr>
              <a:spLocks/>
            </p:cNvSpPr>
            <p:nvPr/>
          </p:nvSpPr>
          <p:spPr bwMode="auto">
            <a:xfrm>
              <a:off x="4226821" y="3942634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16" name="object 19"/>
            <p:cNvSpPr txBox="1">
              <a:spLocks noChangeArrowheads="1"/>
            </p:cNvSpPr>
            <p:nvPr/>
          </p:nvSpPr>
          <p:spPr bwMode="auto">
            <a:xfrm>
              <a:off x="4217988" y="447675"/>
              <a:ext cx="1601787" cy="322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1333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ROOM LAYOUTS</a:t>
              </a:r>
              <a:endParaRPr lang="en-US" sz="1333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484"/>
                </a:spcBef>
              </a:pPr>
              <a:r>
                <a:rPr lang="en-US" sz="1067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Maximum capacity of </a:t>
              </a:r>
              <a:r>
                <a:rPr lang="en-GB" sz="1067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50</a:t>
              </a:r>
              <a:endParaRPr lang="en-US" sz="1067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9717" name="object 20"/>
            <p:cNvSpPr txBox="1">
              <a:spLocks noChangeArrowheads="1"/>
            </p:cNvSpPr>
            <p:nvPr/>
          </p:nvSpPr>
          <p:spPr bwMode="auto">
            <a:xfrm>
              <a:off x="4217988" y="877888"/>
              <a:ext cx="612775" cy="192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CABARET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28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9718" name="object 21"/>
            <p:cNvSpPr txBox="1">
              <a:spLocks noChangeArrowheads="1"/>
            </p:cNvSpPr>
            <p:nvPr/>
          </p:nvSpPr>
          <p:spPr bwMode="auto">
            <a:xfrm>
              <a:off x="4217988" y="1393825"/>
              <a:ext cx="612775" cy="192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THEATRE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50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9719" name="object 22"/>
            <p:cNvSpPr txBox="1">
              <a:spLocks noChangeArrowheads="1"/>
            </p:cNvSpPr>
            <p:nvPr/>
          </p:nvSpPr>
          <p:spPr bwMode="auto">
            <a:xfrm>
              <a:off x="4217988" y="1909763"/>
              <a:ext cx="612775" cy="192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BOARDROOM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22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9720" name="object 23"/>
            <p:cNvSpPr txBox="1">
              <a:spLocks noChangeArrowheads="1"/>
            </p:cNvSpPr>
            <p:nvPr/>
          </p:nvSpPr>
          <p:spPr bwMode="auto">
            <a:xfrm>
              <a:off x="4217988" y="2425700"/>
              <a:ext cx="612775" cy="192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U-SHAPE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2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9721" name="object 24"/>
            <p:cNvSpPr txBox="1">
              <a:spLocks noChangeArrowheads="1"/>
            </p:cNvSpPr>
            <p:nvPr/>
          </p:nvSpPr>
          <p:spPr bwMode="auto">
            <a:xfrm>
              <a:off x="4217988" y="2941638"/>
              <a:ext cx="612775" cy="192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CLASSROOM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30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153" name="object 25"/>
            <p:cNvSpPr txBox="1"/>
            <p:nvPr/>
          </p:nvSpPr>
          <p:spPr bwMode="auto">
            <a:xfrm>
              <a:off x="4217988" y="3457575"/>
              <a:ext cx="612775" cy="275022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BANQUET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 </a:t>
              </a:r>
            </a:p>
            <a:p>
              <a:pPr marL="16933"/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Rounds only</a:t>
              </a:r>
            </a:p>
            <a:p>
              <a:pPr marL="16933"/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</a:t>
              </a: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40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9725" name="object 28"/>
            <p:cNvSpPr>
              <a:spLocks/>
            </p:cNvSpPr>
            <p:nvPr/>
          </p:nvSpPr>
          <p:spPr bwMode="auto">
            <a:xfrm>
              <a:off x="5035537" y="1501617"/>
              <a:ext cx="84692" cy="266199"/>
            </a:xfrm>
            <a:custGeom>
              <a:avLst/>
              <a:gdLst>
                <a:gd name="T0" fmla="*/ 26558 w 124460"/>
                <a:gd name="T1" fmla="*/ 0 h 391160"/>
                <a:gd name="T2" fmla="*/ 0 w 124460"/>
                <a:gd name="T3" fmla="*/ 0 h 391160"/>
                <a:gd name="T4" fmla="*/ 0 w 124460"/>
                <a:gd name="T5" fmla="*/ 83828 h 391160"/>
                <a:gd name="T6" fmla="*/ 26558 w 124460"/>
                <a:gd name="T7" fmla="*/ 83828 h 391160"/>
                <a:gd name="T8" fmla="*/ 26558 w 124460"/>
                <a:gd name="T9" fmla="*/ 0 h 391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460"/>
                <a:gd name="T16" fmla="*/ 0 h 391160"/>
                <a:gd name="T17" fmla="*/ 124460 w 124460"/>
                <a:gd name="T18" fmla="*/ 391160 h 391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460" h="391160">
                  <a:moveTo>
                    <a:pt x="123850" y="0"/>
                  </a:moveTo>
                  <a:lnTo>
                    <a:pt x="0" y="0"/>
                  </a:lnTo>
                  <a:lnTo>
                    <a:pt x="0" y="390817"/>
                  </a:lnTo>
                  <a:lnTo>
                    <a:pt x="123850" y="390817"/>
                  </a:lnTo>
                  <a:lnTo>
                    <a:pt x="123850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26" name="object 29"/>
            <p:cNvSpPr>
              <a:spLocks/>
            </p:cNvSpPr>
            <p:nvPr/>
          </p:nvSpPr>
          <p:spPr bwMode="auto">
            <a:xfrm>
              <a:off x="4988057" y="1525863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27" name="object 30"/>
            <p:cNvSpPr>
              <a:spLocks/>
            </p:cNvSpPr>
            <p:nvPr/>
          </p:nvSpPr>
          <p:spPr bwMode="auto">
            <a:xfrm>
              <a:off x="4977192" y="1515204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28" name="object 31"/>
            <p:cNvSpPr>
              <a:spLocks/>
            </p:cNvSpPr>
            <p:nvPr/>
          </p:nvSpPr>
          <p:spPr bwMode="auto">
            <a:xfrm>
              <a:off x="4988057" y="1716037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29" name="object 32"/>
            <p:cNvSpPr>
              <a:spLocks/>
            </p:cNvSpPr>
            <p:nvPr/>
          </p:nvSpPr>
          <p:spPr bwMode="auto">
            <a:xfrm>
              <a:off x="4977192" y="1705377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30" name="object 33"/>
            <p:cNvSpPr>
              <a:spLocks/>
            </p:cNvSpPr>
            <p:nvPr/>
          </p:nvSpPr>
          <p:spPr bwMode="auto">
            <a:xfrm>
              <a:off x="4988057" y="1652646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31" name="object 34"/>
            <p:cNvSpPr>
              <a:spLocks/>
            </p:cNvSpPr>
            <p:nvPr/>
          </p:nvSpPr>
          <p:spPr bwMode="auto">
            <a:xfrm>
              <a:off x="4977192" y="1641986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32" name="object 35"/>
            <p:cNvSpPr>
              <a:spLocks/>
            </p:cNvSpPr>
            <p:nvPr/>
          </p:nvSpPr>
          <p:spPr bwMode="auto">
            <a:xfrm>
              <a:off x="4988057" y="1589255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33" name="object 36"/>
            <p:cNvSpPr>
              <a:spLocks/>
            </p:cNvSpPr>
            <p:nvPr/>
          </p:nvSpPr>
          <p:spPr bwMode="auto">
            <a:xfrm>
              <a:off x="4977192" y="1578595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34" name="object 37"/>
            <p:cNvSpPr>
              <a:spLocks/>
            </p:cNvSpPr>
            <p:nvPr/>
          </p:nvSpPr>
          <p:spPr bwMode="auto">
            <a:xfrm>
              <a:off x="5268597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35" name="object 38"/>
            <p:cNvSpPr>
              <a:spLocks/>
            </p:cNvSpPr>
            <p:nvPr/>
          </p:nvSpPr>
          <p:spPr bwMode="auto">
            <a:xfrm>
              <a:off x="5278192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36" name="object 39"/>
            <p:cNvSpPr>
              <a:spLocks/>
            </p:cNvSpPr>
            <p:nvPr/>
          </p:nvSpPr>
          <p:spPr bwMode="auto">
            <a:xfrm>
              <a:off x="5268597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37" name="object 40"/>
            <p:cNvSpPr>
              <a:spLocks/>
            </p:cNvSpPr>
            <p:nvPr/>
          </p:nvSpPr>
          <p:spPr bwMode="auto">
            <a:xfrm>
              <a:off x="5278192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38" name="object 41"/>
            <p:cNvSpPr>
              <a:spLocks/>
            </p:cNvSpPr>
            <p:nvPr/>
          </p:nvSpPr>
          <p:spPr bwMode="auto">
            <a:xfrm>
              <a:off x="5268597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39" name="object 42"/>
            <p:cNvSpPr>
              <a:spLocks/>
            </p:cNvSpPr>
            <p:nvPr/>
          </p:nvSpPr>
          <p:spPr bwMode="auto">
            <a:xfrm>
              <a:off x="5278192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40" name="object 43"/>
            <p:cNvSpPr>
              <a:spLocks/>
            </p:cNvSpPr>
            <p:nvPr/>
          </p:nvSpPr>
          <p:spPr bwMode="auto">
            <a:xfrm>
              <a:off x="5268597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41" name="object 44"/>
            <p:cNvSpPr>
              <a:spLocks/>
            </p:cNvSpPr>
            <p:nvPr/>
          </p:nvSpPr>
          <p:spPr bwMode="auto">
            <a:xfrm>
              <a:off x="5278192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42" name="object 45"/>
            <p:cNvSpPr>
              <a:spLocks/>
            </p:cNvSpPr>
            <p:nvPr/>
          </p:nvSpPr>
          <p:spPr bwMode="auto">
            <a:xfrm>
              <a:off x="5268597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43" name="object 46"/>
            <p:cNvSpPr>
              <a:spLocks/>
            </p:cNvSpPr>
            <p:nvPr/>
          </p:nvSpPr>
          <p:spPr bwMode="auto">
            <a:xfrm>
              <a:off x="5278192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44" name="object 47"/>
            <p:cNvSpPr>
              <a:spLocks/>
            </p:cNvSpPr>
            <p:nvPr/>
          </p:nvSpPr>
          <p:spPr bwMode="auto">
            <a:xfrm>
              <a:off x="5268597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45" name="object 48"/>
            <p:cNvSpPr>
              <a:spLocks/>
            </p:cNvSpPr>
            <p:nvPr/>
          </p:nvSpPr>
          <p:spPr bwMode="auto">
            <a:xfrm>
              <a:off x="5278192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46" name="object 49"/>
            <p:cNvSpPr>
              <a:spLocks/>
            </p:cNvSpPr>
            <p:nvPr/>
          </p:nvSpPr>
          <p:spPr bwMode="auto">
            <a:xfrm>
              <a:off x="5382552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47" name="object 50"/>
            <p:cNvSpPr>
              <a:spLocks/>
            </p:cNvSpPr>
            <p:nvPr/>
          </p:nvSpPr>
          <p:spPr bwMode="auto">
            <a:xfrm>
              <a:off x="5392147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48" name="object 51"/>
            <p:cNvSpPr>
              <a:spLocks/>
            </p:cNvSpPr>
            <p:nvPr/>
          </p:nvSpPr>
          <p:spPr bwMode="auto">
            <a:xfrm>
              <a:off x="5382552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49" name="object 52"/>
            <p:cNvSpPr>
              <a:spLocks/>
            </p:cNvSpPr>
            <p:nvPr/>
          </p:nvSpPr>
          <p:spPr bwMode="auto">
            <a:xfrm>
              <a:off x="5392147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50" name="object 53"/>
            <p:cNvSpPr>
              <a:spLocks/>
            </p:cNvSpPr>
            <p:nvPr/>
          </p:nvSpPr>
          <p:spPr bwMode="auto">
            <a:xfrm>
              <a:off x="5382552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51" name="object 54"/>
            <p:cNvSpPr>
              <a:spLocks/>
            </p:cNvSpPr>
            <p:nvPr/>
          </p:nvSpPr>
          <p:spPr bwMode="auto">
            <a:xfrm>
              <a:off x="5392147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52" name="object 55"/>
            <p:cNvSpPr>
              <a:spLocks/>
            </p:cNvSpPr>
            <p:nvPr/>
          </p:nvSpPr>
          <p:spPr bwMode="auto">
            <a:xfrm>
              <a:off x="5382552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53" name="object 56"/>
            <p:cNvSpPr>
              <a:spLocks/>
            </p:cNvSpPr>
            <p:nvPr/>
          </p:nvSpPr>
          <p:spPr bwMode="auto">
            <a:xfrm>
              <a:off x="5392147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54" name="object 57"/>
            <p:cNvSpPr>
              <a:spLocks/>
            </p:cNvSpPr>
            <p:nvPr/>
          </p:nvSpPr>
          <p:spPr bwMode="auto">
            <a:xfrm>
              <a:off x="5382552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55" name="object 58"/>
            <p:cNvSpPr>
              <a:spLocks/>
            </p:cNvSpPr>
            <p:nvPr/>
          </p:nvSpPr>
          <p:spPr bwMode="auto">
            <a:xfrm>
              <a:off x="5392147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56" name="object 59"/>
            <p:cNvSpPr>
              <a:spLocks/>
            </p:cNvSpPr>
            <p:nvPr/>
          </p:nvSpPr>
          <p:spPr bwMode="auto">
            <a:xfrm>
              <a:off x="5382552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57" name="object 60"/>
            <p:cNvSpPr>
              <a:spLocks/>
            </p:cNvSpPr>
            <p:nvPr/>
          </p:nvSpPr>
          <p:spPr bwMode="auto">
            <a:xfrm>
              <a:off x="5392147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58" name="object 61"/>
            <p:cNvSpPr>
              <a:spLocks/>
            </p:cNvSpPr>
            <p:nvPr/>
          </p:nvSpPr>
          <p:spPr bwMode="auto">
            <a:xfrm>
              <a:off x="5496508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59" name="object 62"/>
            <p:cNvSpPr>
              <a:spLocks/>
            </p:cNvSpPr>
            <p:nvPr/>
          </p:nvSpPr>
          <p:spPr bwMode="auto">
            <a:xfrm>
              <a:off x="5506102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60" name="object 63"/>
            <p:cNvSpPr>
              <a:spLocks/>
            </p:cNvSpPr>
            <p:nvPr/>
          </p:nvSpPr>
          <p:spPr bwMode="auto">
            <a:xfrm>
              <a:off x="5496508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61" name="object 64"/>
            <p:cNvSpPr>
              <a:spLocks/>
            </p:cNvSpPr>
            <p:nvPr/>
          </p:nvSpPr>
          <p:spPr bwMode="auto">
            <a:xfrm>
              <a:off x="5506102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62" name="object 65"/>
            <p:cNvSpPr>
              <a:spLocks/>
            </p:cNvSpPr>
            <p:nvPr/>
          </p:nvSpPr>
          <p:spPr bwMode="auto">
            <a:xfrm>
              <a:off x="5496508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63" name="object 66"/>
            <p:cNvSpPr>
              <a:spLocks/>
            </p:cNvSpPr>
            <p:nvPr/>
          </p:nvSpPr>
          <p:spPr bwMode="auto">
            <a:xfrm>
              <a:off x="5506102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64" name="object 67"/>
            <p:cNvSpPr>
              <a:spLocks/>
            </p:cNvSpPr>
            <p:nvPr/>
          </p:nvSpPr>
          <p:spPr bwMode="auto">
            <a:xfrm>
              <a:off x="5496508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65" name="object 68"/>
            <p:cNvSpPr>
              <a:spLocks/>
            </p:cNvSpPr>
            <p:nvPr/>
          </p:nvSpPr>
          <p:spPr bwMode="auto">
            <a:xfrm>
              <a:off x="5506102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66" name="object 69"/>
            <p:cNvSpPr>
              <a:spLocks/>
            </p:cNvSpPr>
            <p:nvPr/>
          </p:nvSpPr>
          <p:spPr bwMode="auto">
            <a:xfrm>
              <a:off x="5496508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67" name="object 70"/>
            <p:cNvSpPr>
              <a:spLocks/>
            </p:cNvSpPr>
            <p:nvPr/>
          </p:nvSpPr>
          <p:spPr bwMode="auto">
            <a:xfrm>
              <a:off x="5506102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68" name="object 71"/>
            <p:cNvSpPr>
              <a:spLocks/>
            </p:cNvSpPr>
            <p:nvPr/>
          </p:nvSpPr>
          <p:spPr bwMode="auto">
            <a:xfrm>
              <a:off x="5496508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69" name="object 72"/>
            <p:cNvSpPr>
              <a:spLocks/>
            </p:cNvSpPr>
            <p:nvPr/>
          </p:nvSpPr>
          <p:spPr bwMode="auto">
            <a:xfrm>
              <a:off x="5506102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70" name="object 73"/>
            <p:cNvSpPr>
              <a:spLocks noChangeArrowheads="1"/>
            </p:cNvSpPr>
            <p:nvPr/>
          </p:nvSpPr>
          <p:spPr bwMode="auto">
            <a:xfrm>
              <a:off x="4972054" y="912600"/>
              <a:ext cx="568275" cy="382693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9771" name="object 74"/>
            <p:cNvSpPr>
              <a:spLocks/>
            </p:cNvSpPr>
            <p:nvPr/>
          </p:nvSpPr>
          <p:spPr bwMode="auto">
            <a:xfrm>
              <a:off x="5142259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72" name="object 75"/>
            <p:cNvSpPr>
              <a:spLocks/>
            </p:cNvSpPr>
            <p:nvPr/>
          </p:nvSpPr>
          <p:spPr bwMode="auto">
            <a:xfrm>
              <a:off x="5195827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73" name="object 76"/>
            <p:cNvSpPr>
              <a:spLocks/>
            </p:cNvSpPr>
            <p:nvPr/>
          </p:nvSpPr>
          <p:spPr bwMode="auto">
            <a:xfrm>
              <a:off x="5202933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74" name="object 77"/>
            <p:cNvSpPr>
              <a:spLocks/>
            </p:cNvSpPr>
            <p:nvPr/>
          </p:nvSpPr>
          <p:spPr bwMode="auto">
            <a:xfrm>
              <a:off x="5195827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75" name="object 78"/>
            <p:cNvSpPr>
              <a:spLocks/>
            </p:cNvSpPr>
            <p:nvPr/>
          </p:nvSpPr>
          <p:spPr bwMode="auto">
            <a:xfrm>
              <a:off x="5202933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76" name="object 79"/>
            <p:cNvSpPr>
              <a:spLocks/>
            </p:cNvSpPr>
            <p:nvPr/>
          </p:nvSpPr>
          <p:spPr bwMode="auto">
            <a:xfrm>
              <a:off x="5195827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77" name="object 80"/>
            <p:cNvSpPr>
              <a:spLocks/>
            </p:cNvSpPr>
            <p:nvPr/>
          </p:nvSpPr>
          <p:spPr bwMode="auto">
            <a:xfrm>
              <a:off x="5202933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78" name="object 81"/>
            <p:cNvSpPr>
              <a:spLocks/>
            </p:cNvSpPr>
            <p:nvPr/>
          </p:nvSpPr>
          <p:spPr bwMode="auto">
            <a:xfrm>
              <a:off x="5195827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79" name="object 82"/>
            <p:cNvSpPr>
              <a:spLocks/>
            </p:cNvSpPr>
            <p:nvPr/>
          </p:nvSpPr>
          <p:spPr bwMode="auto">
            <a:xfrm>
              <a:off x="5202933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80" name="object 83"/>
            <p:cNvSpPr>
              <a:spLocks/>
            </p:cNvSpPr>
            <p:nvPr/>
          </p:nvSpPr>
          <p:spPr bwMode="auto">
            <a:xfrm>
              <a:off x="5142259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81" name="object 84"/>
            <p:cNvSpPr>
              <a:spLocks/>
            </p:cNvSpPr>
            <p:nvPr/>
          </p:nvSpPr>
          <p:spPr bwMode="auto">
            <a:xfrm>
              <a:off x="5195827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82" name="object 85"/>
            <p:cNvSpPr>
              <a:spLocks/>
            </p:cNvSpPr>
            <p:nvPr/>
          </p:nvSpPr>
          <p:spPr bwMode="auto">
            <a:xfrm>
              <a:off x="5202933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83" name="object 86"/>
            <p:cNvSpPr>
              <a:spLocks/>
            </p:cNvSpPr>
            <p:nvPr/>
          </p:nvSpPr>
          <p:spPr bwMode="auto">
            <a:xfrm>
              <a:off x="5195827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84" name="object 87"/>
            <p:cNvSpPr>
              <a:spLocks/>
            </p:cNvSpPr>
            <p:nvPr/>
          </p:nvSpPr>
          <p:spPr bwMode="auto">
            <a:xfrm>
              <a:off x="5202933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85" name="object 88"/>
            <p:cNvSpPr>
              <a:spLocks/>
            </p:cNvSpPr>
            <p:nvPr/>
          </p:nvSpPr>
          <p:spPr bwMode="auto">
            <a:xfrm>
              <a:off x="5195827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86" name="object 89"/>
            <p:cNvSpPr>
              <a:spLocks/>
            </p:cNvSpPr>
            <p:nvPr/>
          </p:nvSpPr>
          <p:spPr bwMode="auto">
            <a:xfrm>
              <a:off x="5202933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87" name="object 90"/>
            <p:cNvSpPr>
              <a:spLocks/>
            </p:cNvSpPr>
            <p:nvPr/>
          </p:nvSpPr>
          <p:spPr bwMode="auto">
            <a:xfrm>
              <a:off x="5195827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88" name="object 91"/>
            <p:cNvSpPr>
              <a:spLocks/>
            </p:cNvSpPr>
            <p:nvPr/>
          </p:nvSpPr>
          <p:spPr bwMode="auto">
            <a:xfrm>
              <a:off x="5202933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89" name="object 92"/>
            <p:cNvSpPr>
              <a:spLocks/>
            </p:cNvSpPr>
            <p:nvPr/>
          </p:nvSpPr>
          <p:spPr bwMode="auto">
            <a:xfrm>
              <a:off x="5284100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90" name="object 93"/>
            <p:cNvSpPr>
              <a:spLocks/>
            </p:cNvSpPr>
            <p:nvPr/>
          </p:nvSpPr>
          <p:spPr bwMode="auto">
            <a:xfrm>
              <a:off x="5337665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91" name="object 94"/>
            <p:cNvSpPr>
              <a:spLocks/>
            </p:cNvSpPr>
            <p:nvPr/>
          </p:nvSpPr>
          <p:spPr bwMode="auto">
            <a:xfrm>
              <a:off x="5344771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92" name="object 95"/>
            <p:cNvSpPr>
              <a:spLocks/>
            </p:cNvSpPr>
            <p:nvPr/>
          </p:nvSpPr>
          <p:spPr bwMode="auto">
            <a:xfrm>
              <a:off x="5337665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93" name="object 96"/>
            <p:cNvSpPr>
              <a:spLocks/>
            </p:cNvSpPr>
            <p:nvPr/>
          </p:nvSpPr>
          <p:spPr bwMode="auto">
            <a:xfrm>
              <a:off x="5344771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94" name="object 97"/>
            <p:cNvSpPr>
              <a:spLocks/>
            </p:cNvSpPr>
            <p:nvPr/>
          </p:nvSpPr>
          <p:spPr bwMode="auto">
            <a:xfrm>
              <a:off x="5337665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95" name="object 98"/>
            <p:cNvSpPr>
              <a:spLocks/>
            </p:cNvSpPr>
            <p:nvPr/>
          </p:nvSpPr>
          <p:spPr bwMode="auto">
            <a:xfrm>
              <a:off x="5344771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96" name="object 99"/>
            <p:cNvSpPr>
              <a:spLocks/>
            </p:cNvSpPr>
            <p:nvPr/>
          </p:nvSpPr>
          <p:spPr bwMode="auto">
            <a:xfrm>
              <a:off x="5337665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97" name="object 100"/>
            <p:cNvSpPr>
              <a:spLocks/>
            </p:cNvSpPr>
            <p:nvPr/>
          </p:nvSpPr>
          <p:spPr bwMode="auto">
            <a:xfrm>
              <a:off x="5344771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98" name="object 101"/>
            <p:cNvSpPr>
              <a:spLocks/>
            </p:cNvSpPr>
            <p:nvPr/>
          </p:nvSpPr>
          <p:spPr bwMode="auto">
            <a:xfrm>
              <a:off x="5284100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799" name="object 102"/>
            <p:cNvSpPr>
              <a:spLocks/>
            </p:cNvSpPr>
            <p:nvPr/>
          </p:nvSpPr>
          <p:spPr bwMode="auto">
            <a:xfrm>
              <a:off x="5337665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00" name="object 103"/>
            <p:cNvSpPr>
              <a:spLocks/>
            </p:cNvSpPr>
            <p:nvPr/>
          </p:nvSpPr>
          <p:spPr bwMode="auto">
            <a:xfrm>
              <a:off x="5344771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01" name="object 104"/>
            <p:cNvSpPr>
              <a:spLocks/>
            </p:cNvSpPr>
            <p:nvPr/>
          </p:nvSpPr>
          <p:spPr bwMode="auto">
            <a:xfrm>
              <a:off x="5337665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02" name="object 105"/>
            <p:cNvSpPr>
              <a:spLocks/>
            </p:cNvSpPr>
            <p:nvPr/>
          </p:nvSpPr>
          <p:spPr bwMode="auto">
            <a:xfrm>
              <a:off x="5344771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03" name="object 106"/>
            <p:cNvSpPr>
              <a:spLocks/>
            </p:cNvSpPr>
            <p:nvPr/>
          </p:nvSpPr>
          <p:spPr bwMode="auto">
            <a:xfrm>
              <a:off x="5337665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04" name="object 107"/>
            <p:cNvSpPr>
              <a:spLocks/>
            </p:cNvSpPr>
            <p:nvPr/>
          </p:nvSpPr>
          <p:spPr bwMode="auto">
            <a:xfrm>
              <a:off x="5344771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05" name="object 108"/>
            <p:cNvSpPr>
              <a:spLocks/>
            </p:cNvSpPr>
            <p:nvPr/>
          </p:nvSpPr>
          <p:spPr bwMode="auto">
            <a:xfrm>
              <a:off x="5337665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06" name="object 109"/>
            <p:cNvSpPr>
              <a:spLocks/>
            </p:cNvSpPr>
            <p:nvPr/>
          </p:nvSpPr>
          <p:spPr bwMode="auto">
            <a:xfrm>
              <a:off x="5344771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07" name="object 110"/>
            <p:cNvSpPr>
              <a:spLocks/>
            </p:cNvSpPr>
            <p:nvPr/>
          </p:nvSpPr>
          <p:spPr bwMode="auto">
            <a:xfrm>
              <a:off x="5425950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08" name="object 111"/>
            <p:cNvSpPr>
              <a:spLocks/>
            </p:cNvSpPr>
            <p:nvPr/>
          </p:nvSpPr>
          <p:spPr bwMode="auto">
            <a:xfrm>
              <a:off x="5479503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09" name="object 112"/>
            <p:cNvSpPr>
              <a:spLocks/>
            </p:cNvSpPr>
            <p:nvPr/>
          </p:nvSpPr>
          <p:spPr bwMode="auto">
            <a:xfrm>
              <a:off x="5486609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10" name="object 113"/>
            <p:cNvSpPr>
              <a:spLocks/>
            </p:cNvSpPr>
            <p:nvPr/>
          </p:nvSpPr>
          <p:spPr bwMode="auto">
            <a:xfrm>
              <a:off x="5479503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11" name="object 114"/>
            <p:cNvSpPr>
              <a:spLocks/>
            </p:cNvSpPr>
            <p:nvPr/>
          </p:nvSpPr>
          <p:spPr bwMode="auto">
            <a:xfrm>
              <a:off x="5486609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12" name="object 115"/>
            <p:cNvSpPr>
              <a:spLocks/>
            </p:cNvSpPr>
            <p:nvPr/>
          </p:nvSpPr>
          <p:spPr bwMode="auto">
            <a:xfrm>
              <a:off x="5479503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13" name="object 116"/>
            <p:cNvSpPr>
              <a:spLocks/>
            </p:cNvSpPr>
            <p:nvPr/>
          </p:nvSpPr>
          <p:spPr bwMode="auto">
            <a:xfrm>
              <a:off x="5486609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14" name="object 117"/>
            <p:cNvSpPr>
              <a:spLocks/>
            </p:cNvSpPr>
            <p:nvPr/>
          </p:nvSpPr>
          <p:spPr bwMode="auto">
            <a:xfrm>
              <a:off x="5479503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15" name="object 118"/>
            <p:cNvSpPr>
              <a:spLocks/>
            </p:cNvSpPr>
            <p:nvPr/>
          </p:nvSpPr>
          <p:spPr bwMode="auto">
            <a:xfrm>
              <a:off x="5486609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16" name="object 119"/>
            <p:cNvSpPr>
              <a:spLocks/>
            </p:cNvSpPr>
            <p:nvPr/>
          </p:nvSpPr>
          <p:spPr bwMode="auto">
            <a:xfrm>
              <a:off x="5425950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17" name="object 120"/>
            <p:cNvSpPr>
              <a:spLocks/>
            </p:cNvSpPr>
            <p:nvPr/>
          </p:nvSpPr>
          <p:spPr bwMode="auto">
            <a:xfrm>
              <a:off x="5479503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18" name="object 121"/>
            <p:cNvSpPr>
              <a:spLocks/>
            </p:cNvSpPr>
            <p:nvPr/>
          </p:nvSpPr>
          <p:spPr bwMode="auto">
            <a:xfrm>
              <a:off x="5486609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19" name="object 122"/>
            <p:cNvSpPr>
              <a:spLocks/>
            </p:cNvSpPr>
            <p:nvPr/>
          </p:nvSpPr>
          <p:spPr bwMode="auto">
            <a:xfrm>
              <a:off x="5479503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20" name="object 123"/>
            <p:cNvSpPr>
              <a:spLocks/>
            </p:cNvSpPr>
            <p:nvPr/>
          </p:nvSpPr>
          <p:spPr bwMode="auto">
            <a:xfrm>
              <a:off x="5486609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21" name="object 124"/>
            <p:cNvSpPr>
              <a:spLocks/>
            </p:cNvSpPr>
            <p:nvPr/>
          </p:nvSpPr>
          <p:spPr bwMode="auto">
            <a:xfrm>
              <a:off x="5479503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22" name="object 125"/>
            <p:cNvSpPr>
              <a:spLocks/>
            </p:cNvSpPr>
            <p:nvPr/>
          </p:nvSpPr>
          <p:spPr bwMode="auto">
            <a:xfrm>
              <a:off x="5486609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23" name="object 126"/>
            <p:cNvSpPr>
              <a:spLocks/>
            </p:cNvSpPr>
            <p:nvPr/>
          </p:nvSpPr>
          <p:spPr bwMode="auto">
            <a:xfrm>
              <a:off x="5479503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24" name="object 127"/>
            <p:cNvSpPr>
              <a:spLocks/>
            </p:cNvSpPr>
            <p:nvPr/>
          </p:nvSpPr>
          <p:spPr bwMode="auto">
            <a:xfrm>
              <a:off x="5486609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25" name="object 128"/>
            <p:cNvSpPr>
              <a:spLocks/>
            </p:cNvSpPr>
            <p:nvPr/>
          </p:nvSpPr>
          <p:spPr bwMode="auto">
            <a:xfrm>
              <a:off x="5004246" y="3072965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26" name="object 129"/>
            <p:cNvSpPr>
              <a:spLocks noChangeArrowheads="1"/>
            </p:cNvSpPr>
            <p:nvPr/>
          </p:nvSpPr>
          <p:spPr bwMode="auto">
            <a:xfrm>
              <a:off x="4869024" y="1988219"/>
              <a:ext cx="774334" cy="272747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9827" name="object 130"/>
            <p:cNvSpPr>
              <a:spLocks noChangeArrowheads="1"/>
            </p:cNvSpPr>
            <p:nvPr/>
          </p:nvSpPr>
          <p:spPr bwMode="auto">
            <a:xfrm>
              <a:off x="5096101" y="2440173"/>
              <a:ext cx="439088" cy="42869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9828" name="object 131"/>
            <p:cNvSpPr>
              <a:spLocks/>
            </p:cNvSpPr>
            <p:nvPr/>
          </p:nvSpPr>
          <p:spPr bwMode="auto">
            <a:xfrm>
              <a:off x="4977205" y="2604687"/>
              <a:ext cx="68704" cy="99825"/>
            </a:xfrm>
            <a:custGeom>
              <a:avLst/>
              <a:gdLst>
                <a:gd name="T0" fmla="*/ 0 w 100964"/>
                <a:gd name="T1" fmla="*/ 31414 h 146685"/>
                <a:gd name="T2" fmla="*/ 21569 w 100964"/>
                <a:gd name="T3" fmla="*/ 31414 h 146685"/>
                <a:gd name="T4" fmla="*/ 21569 w 100964"/>
                <a:gd name="T5" fmla="*/ 0 h 146685"/>
                <a:gd name="T6" fmla="*/ 0 w 100964"/>
                <a:gd name="T7" fmla="*/ 0 h 146685"/>
                <a:gd name="T8" fmla="*/ 0 w 100964"/>
                <a:gd name="T9" fmla="*/ 31414 h 1466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964"/>
                <a:gd name="T16" fmla="*/ 0 h 146685"/>
                <a:gd name="T17" fmla="*/ 100964 w 100964"/>
                <a:gd name="T18" fmla="*/ 146685 h 1466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964" h="146685">
                  <a:moveTo>
                    <a:pt x="0" y="146456"/>
                  </a:moveTo>
                  <a:lnTo>
                    <a:pt x="100584" y="146456"/>
                  </a:lnTo>
                  <a:lnTo>
                    <a:pt x="100584" y="0"/>
                  </a:lnTo>
                  <a:lnTo>
                    <a:pt x="0" y="0"/>
                  </a:lnTo>
                  <a:lnTo>
                    <a:pt x="0" y="146456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9830" name="object 133"/>
            <p:cNvSpPr>
              <a:spLocks noChangeArrowheads="1"/>
            </p:cNvSpPr>
            <p:nvPr/>
          </p:nvSpPr>
          <p:spPr bwMode="auto">
            <a:xfrm>
              <a:off x="4996808" y="3480550"/>
              <a:ext cx="518768" cy="39829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63" name="Panel X"/>
            <p:cNvSpPr/>
            <p:nvPr/>
          </p:nvSpPr>
          <p:spPr>
            <a:xfrm>
              <a:off x="5646738" y="58738"/>
              <a:ext cx="173037" cy="171450"/>
            </a:xfrm>
            <a:prstGeom prst="mathMultiply">
              <a:avLst/>
            </a:prstGeom>
            <a:solidFill>
              <a:srgbClr val="413A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400"/>
            </a:p>
          </p:txBody>
        </p:sp>
      </p:grpSp>
      <p:sp>
        <p:nvSpPr>
          <p:cNvPr id="264" name="panel close"/>
          <p:cNvSpPr/>
          <p:nvPr/>
        </p:nvSpPr>
        <p:spPr>
          <a:xfrm>
            <a:off x="7404100" y="19051"/>
            <a:ext cx="448733" cy="36194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9B43A4F2-9DA8-478D-875C-A6B4E72DA8FF}"/>
              </a:ext>
            </a:extLst>
          </p:cNvPr>
          <p:cNvGrpSpPr/>
          <p:nvPr/>
        </p:nvGrpSpPr>
        <p:grpSpPr>
          <a:xfrm>
            <a:off x="251883" y="5646823"/>
            <a:ext cx="1145117" cy="1242483"/>
            <a:chOff x="9431951" y="3927328"/>
            <a:chExt cx="858838" cy="931862"/>
          </a:xfrm>
        </p:grpSpPr>
        <p:sp>
          <p:nvSpPr>
            <p:cNvPr id="134" name="SHAPE">
              <a:hlinkClick r:id="rId8" action="ppaction://hlinksldjump"/>
              <a:extLst>
                <a:ext uri="{FF2B5EF4-FFF2-40B4-BE49-F238E27FC236}">
                  <a16:creationId xmlns:a16="http://schemas.microsoft.com/office/drawing/2014/main" id="{D97D71E9-F07F-4F92-ACE5-2121914B2828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36" name="Picture 40">
              <a:extLst>
                <a:ext uri="{FF2B5EF4-FFF2-40B4-BE49-F238E27FC236}">
                  <a16:creationId xmlns:a16="http://schemas.microsoft.com/office/drawing/2014/main" id="{5D43686C-1FD4-45D2-BA41-5EF4692D8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518363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B43869-3BCF-4B55-A0A9-A589DAFC0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8185" b="-1"/>
          <a:stretch/>
        </p:blipFill>
        <p:spPr>
          <a:xfrm>
            <a:off x="0" y="-1250274"/>
            <a:ext cx="12192000" cy="8128428"/>
          </a:xfrm>
          <a:prstGeom prst="rect">
            <a:avLst/>
          </a:prstGeom>
        </p:spPr>
      </p:pic>
      <p:sp>
        <p:nvSpPr>
          <p:cNvPr id="2" name="BOX"/>
          <p:cNvSpPr>
            <a:spLocks noChangeArrowheads="1"/>
          </p:cNvSpPr>
          <p:nvPr/>
        </p:nvSpPr>
        <p:spPr bwMode="auto">
          <a:xfrm>
            <a:off x="9164457" y="-29460"/>
            <a:ext cx="3138240" cy="690761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9345372" y="315318"/>
            <a:ext cx="550544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Perkins </a:t>
            </a:r>
          </a:p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Boardroom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9233861" y="1950271"/>
            <a:ext cx="3068839" cy="25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Ideal for small meetings and interviews where privacy is key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Also makes a perfect conference hub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Maximum capacity of 10</a:t>
            </a:r>
          </a:p>
        </p:txBody>
      </p:sp>
      <p:grpSp>
        <p:nvGrpSpPr>
          <p:cNvPr id="135" name="Layout panel"/>
          <p:cNvGrpSpPr>
            <a:grpSpLocks/>
          </p:cNvGrpSpPr>
          <p:nvPr/>
        </p:nvGrpSpPr>
        <p:grpSpPr bwMode="auto">
          <a:xfrm>
            <a:off x="6616335" y="-29460"/>
            <a:ext cx="2600936" cy="6933335"/>
            <a:chOff x="4010025" y="0"/>
            <a:chExt cx="1898650" cy="5145088"/>
          </a:xfrm>
        </p:grpSpPr>
        <p:sp>
          <p:nvSpPr>
            <p:cNvPr id="31755" name="object 5"/>
            <p:cNvSpPr>
              <a:spLocks/>
            </p:cNvSpPr>
            <p:nvPr/>
          </p:nvSpPr>
          <p:spPr bwMode="auto">
            <a:xfrm>
              <a:off x="4010025" y="0"/>
              <a:ext cx="1898650" cy="5145088"/>
            </a:xfrm>
            <a:custGeom>
              <a:avLst/>
              <a:gdLst>
                <a:gd name="T0" fmla="*/ 0 w 2790190"/>
                <a:gd name="T1" fmla="*/ 1621582 h 7560309"/>
                <a:gd name="T2" fmla="*/ 598267 w 2790190"/>
                <a:gd name="T3" fmla="*/ 1621582 h 7560309"/>
                <a:gd name="T4" fmla="*/ 598267 w 2790190"/>
                <a:gd name="T5" fmla="*/ 0 h 7560309"/>
                <a:gd name="T6" fmla="*/ 0 w 2790190"/>
                <a:gd name="T7" fmla="*/ 0 h 7560309"/>
                <a:gd name="T8" fmla="*/ 0 w 2790190"/>
                <a:gd name="T9" fmla="*/ 1621582 h 7560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90190"/>
                <a:gd name="T16" fmla="*/ 0 h 7560309"/>
                <a:gd name="T17" fmla="*/ 2790190 w 2790190"/>
                <a:gd name="T18" fmla="*/ 7560309 h 7560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90190" h="7560309">
                  <a:moveTo>
                    <a:pt x="0" y="7559992"/>
                  </a:moveTo>
                  <a:lnTo>
                    <a:pt x="2789999" y="7559992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75599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 dirty="0"/>
            </a:p>
          </p:txBody>
        </p:sp>
        <p:sp>
          <p:nvSpPr>
            <p:cNvPr id="31756" name="object 11"/>
            <p:cNvSpPr>
              <a:spLocks/>
            </p:cNvSpPr>
            <p:nvPr/>
          </p:nvSpPr>
          <p:spPr bwMode="auto">
            <a:xfrm>
              <a:off x="4226821" y="847541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1757" name="object 12"/>
            <p:cNvSpPr>
              <a:spLocks/>
            </p:cNvSpPr>
            <p:nvPr/>
          </p:nvSpPr>
          <p:spPr bwMode="auto">
            <a:xfrm>
              <a:off x="4226821" y="1363389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1758" name="object 13"/>
            <p:cNvSpPr>
              <a:spLocks/>
            </p:cNvSpPr>
            <p:nvPr/>
          </p:nvSpPr>
          <p:spPr bwMode="auto">
            <a:xfrm>
              <a:off x="4226821" y="1879238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31764" name="object 19"/>
            <p:cNvSpPr txBox="1">
              <a:spLocks noChangeArrowheads="1"/>
            </p:cNvSpPr>
            <p:nvPr/>
          </p:nvSpPr>
          <p:spPr bwMode="auto">
            <a:xfrm>
              <a:off x="4217988" y="447675"/>
              <a:ext cx="1601787" cy="3216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1333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ROOM LAYOUTS</a:t>
              </a:r>
              <a:endParaRPr lang="en-US" sz="1333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484"/>
                </a:spcBef>
              </a:pPr>
              <a:r>
                <a:rPr lang="en-US" sz="1067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Maximum capacity of </a:t>
              </a:r>
              <a:r>
                <a:rPr lang="en-GB" sz="1067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10</a:t>
              </a:r>
              <a:endParaRPr lang="en-US" sz="1067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31767" name="object 22"/>
            <p:cNvSpPr txBox="1">
              <a:spLocks noChangeArrowheads="1"/>
            </p:cNvSpPr>
            <p:nvPr/>
          </p:nvSpPr>
          <p:spPr bwMode="auto">
            <a:xfrm>
              <a:off x="4217988" y="881125"/>
              <a:ext cx="612775" cy="192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BOARDROOM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10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153" name="object 25"/>
            <p:cNvSpPr txBox="1"/>
            <p:nvPr/>
          </p:nvSpPr>
          <p:spPr bwMode="auto">
            <a:xfrm>
              <a:off x="4217988" y="1405069"/>
              <a:ext cx="612775" cy="274074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BANQUET</a:t>
              </a:r>
              <a:r>
                <a:rPr lang="en-GB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 </a:t>
              </a:r>
            </a:p>
            <a:p>
              <a:pPr marL="16933"/>
              <a:r>
                <a:rPr lang="en-GB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Rounds only</a:t>
              </a:r>
            </a:p>
            <a:p>
              <a:pPr marL="16933"/>
              <a:r>
                <a:rPr lang="en-GB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</a:t>
              </a:r>
              <a:r>
                <a:rPr lang="en-US" sz="800" dirty="0" err="1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apacity</a:t>
              </a:r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 </a:t>
              </a:r>
              <a:r>
                <a:rPr lang="en-GB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10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31874" name="object 129"/>
            <p:cNvSpPr>
              <a:spLocks noChangeArrowheads="1"/>
            </p:cNvSpPr>
            <p:nvPr/>
          </p:nvSpPr>
          <p:spPr bwMode="auto">
            <a:xfrm>
              <a:off x="4869024" y="959581"/>
              <a:ext cx="774334" cy="272747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31878" name="object 133"/>
            <p:cNvSpPr>
              <a:spLocks noChangeArrowheads="1"/>
            </p:cNvSpPr>
            <p:nvPr/>
          </p:nvSpPr>
          <p:spPr bwMode="auto">
            <a:xfrm>
              <a:off x="4996808" y="1428044"/>
              <a:ext cx="518768" cy="398298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63" name="Panel X"/>
            <p:cNvSpPr/>
            <p:nvPr/>
          </p:nvSpPr>
          <p:spPr>
            <a:xfrm>
              <a:off x="5646738" y="58738"/>
              <a:ext cx="173037" cy="171450"/>
            </a:xfrm>
            <a:prstGeom prst="mathMultiply">
              <a:avLst/>
            </a:prstGeom>
            <a:solidFill>
              <a:srgbClr val="413A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400"/>
            </a:p>
          </p:txBody>
        </p:sp>
      </p:grpSp>
      <p:sp>
        <p:nvSpPr>
          <p:cNvPr id="264" name="panel close"/>
          <p:cNvSpPr/>
          <p:nvPr/>
        </p:nvSpPr>
        <p:spPr>
          <a:xfrm>
            <a:off x="7404100" y="19051"/>
            <a:ext cx="448733" cy="36194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6CB4039-BD71-427C-9F03-C5F17FEA33F3}"/>
              </a:ext>
            </a:extLst>
          </p:cNvPr>
          <p:cNvGrpSpPr/>
          <p:nvPr/>
        </p:nvGrpSpPr>
        <p:grpSpPr>
          <a:xfrm>
            <a:off x="367848" y="5635671"/>
            <a:ext cx="1145117" cy="1242483"/>
            <a:chOff x="9431951" y="3927328"/>
            <a:chExt cx="858838" cy="931862"/>
          </a:xfrm>
        </p:grpSpPr>
        <p:sp>
          <p:nvSpPr>
            <p:cNvPr id="23" name="SHAPE">
              <a:hlinkClick r:id="rId6" action="ppaction://hlinksldjump"/>
              <a:extLst>
                <a:ext uri="{FF2B5EF4-FFF2-40B4-BE49-F238E27FC236}">
                  <a16:creationId xmlns:a16="http://schemas.microsoft.com/office/drawing/2014/main" id="{5635F8CE-FE18-4F5B-B7C9-BD9039606B6C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24" name="Picture 40">
              <a:extLst>
                <a:ext uri="{FF2B5EF4-FFF2-40B4-BE49-F238E27FC236}">
                  <a16:creationId xmlns:a16="http://schemas.microsoft.com/office/drawing/2014/main" id="{5D997A56-E1CC-41FC-890A-AF2BE0866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190797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Butler layou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70"/>
            <a:ext cx="12192000" cy="685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utler banq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-770"/>
            <a:ext cx="12192000" cy="685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OX"/>
          <p:cNvSpPr>
            <a:spLocks noChangeArrowheads="1"/>
          </p:cNvSpPr>
          <p:nvPr/>
        </p:nvSpPr>
        <p:spPr bwMode="auto">
          <a:xfrm>
            <a:off x="531285" y="0"/>
            <a:ext cx="481964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717552" y="338667"/>
            <a:ext cx="550544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>
                <a:solidFill>
                  <a:srgbClr val="413A2C"/>
                </a:solidFill>
                <a:latin typeface="Trajan Pro" pitchFamily="18" charset="0"/>
              </a:rPr>
              <a:t>Butler Dining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02218" y="1602317"/>
            <a:ext cx="4345516" cy="25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33">
              <a:lnSpc>
                <a:spcPct val="107000"/>
              </a:lnSpc>
              <a:spcBef>
                <a:spcPts val="1317"/>
              </a:spcBef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At Oulton Hall we strive to create the perfect dining experience, ideal for directors’ dinners or an exclusive evening for your most prestigious clients.</a:t>
            </a:r>
          </a:p>
          <a:p>
            <a:pPr marL="16933">
              <a:lnSpc>
                <a:spcPct val="107000"/>
              </a:lnSpc>
              <a:spcBef>
                <a:spcPts val="1317"/>
              </a:spcBef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Our butler dining adds an air of exclusivity and uniqueness to your event, ensuring you and your guests are relaxed and your every need </a:t>
            </a:r>
            <a:b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</a:b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is catered for.</a:t>
            </a:r>
          </a:p>
          <a:p>
            <a:pPr marL="16933">
              <a:lnSpc>
                <a:spcPct val="107000"/>
              </a:lnSpc>
              <a:spcBef>
                <a:spcPts val="1317"/>
              </a:spcBef>
            </a:pPr>
            <a:endParaRPr lang="en-GB" sz="1867" dirty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  <a:p>
            <a:pPr marL="16933">
              <a:lnSpc>
                <a:spcPct val="107000"/>
              </a:lnSpc>
              <a:spcBef>
                <a:spcPts val="1317"/>
              </a:spcBef>
            </a:pPr>
            <a:endParaRPr lang="en-GB" sz="1867" dirty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  <a:p>
            <a:pPr marL="16933">
              <a:lnSpc>
                <a:spcPct val="107000"/>
              </a:lnSpc>
              <a:spcBef>
                <a:spcPts val="1317"/>
              </a:spcBef>
            </a:pPr>
            <a:endParaRPr lang="en-GB" sz="1867" dirty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  <a:p>
            <a:pPr marL="16933">
              <a:lnSpc>
                <a:spcPct val="107000"/>
              </a:lnSpc>
              <a:spcBef>
                <a:spcPts val="1317"/>
              </a:spcBef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 </a:t>
            </a:r>
          </a:p>
        </p:txBody>
      </p:sp>
      <p:sp>
        <p:nvSpPr>
          <p:cNvPr id="8" name="Butler"/>
          <p:cNvSpPr>
            <a:spLocks noChangeAspect="1"/>
          </p:cNvSpPr>
          <p:nvPr/>
        </p:nvSpPr>
        <p:spPr bwMode="auto">
          <a:xfrm>
            <a:off x="5638918" y="692871"/>
            <a:ext cx="4571996" cy="6163200"/>
          </a:xfrm>
          <a:custGeom>
            <a:avLst/>
            <a:gdLst>
              <a:gd name="T0" fmla="*/ 0 w 1004"/>
              <a:gd name="T1" fmla="*/ 1283 h 1283"/>
              <a:gd name="T2" fmla="*/ 1004 w 1004"/>
              <a:gd name="T3" fmla="*/ 1283 h 1283"/>
              <a:gd name="T4" fmla="*/ 1004 w 1004"/>
              <a:gd name="T5" fmla="*/ 0 h 1283"/>
              <a:gd name="T6" fmla="*/ 0 w 1004"/>
              <a:gd name="T7" fmla="*/ 579 h 1283"/>
              <a:gd name="T8" fmla="*/ 0 w 1004"/>
              <a:gd name="T9" fmla="*/ 1283 h 1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4" h="1283">
                <a:moveTo>
                  <a:pt x="0" y="1283"/>
                </a:moveTo>
                <a:cubicBezTo>
                  <a:pt x="1004" y="1283"/>
                  <a:pt x="1004" y="1283"/>
                  <a:pt x="1004" y="1283"/>
                </a:cubicBezTo>
                <a:cubicBezTo>
                  <a:pt x="1004" y="855"/>
                  <a:pt x="1004" y="428"/>
                  <a:pt x="1004" y="0"/>
                </a:cubicBezTo>
                <a:cubicBezTo>
                  <a:pt x="0" y="579"/>
                  <a:pt x="0" y="579"/>
                  <a:pt x="0" y="579"/>
                </a:cubicBezTo>
                <a:cubicBezTo>
                  <a:pt x="0" y="797"/>
                  <a:pt x="0" y="1064"/>
                  <a:pt x="0" y="1283"/>
                </a:cubicBezTo>
                <a:close/>
              </a:path>
            </a:pathLst>
          </a:custGeom>
          <a:blipFill dpi="0" rotWithShape="1">
            <a:blip r:embed="rId5">
              <a:extLst/>
            </a:blip>
            <a:srcRect/>
            <a:stretch>
              <a:fillRect l="-27309" t="31" r="-52729" b="-31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endParaRPr lang="en-GB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D0D6C8-2D92-4913-9BED-E252C125A5DA}"/>
              </a:ext>
            </a:extLst>
          </p:cNvPr>
          <p:cNvGrpSpPr/>
          <p:nvPr/>
        </p:nvGrpSpPr>
        <p:grpSpPr>
          <a:xfrm>
            <a:off x="10437283" y="5625763"/>
            <a:ext cx="1145117" cy="1242483"/>
            <a:chOff x="9431951" y="3927328"/>
            <a:chExt cx="858838" cy="931862"/>
          </a:xfrm>
        </p:grpSpPr>
        <p:sp>
          <p:nvSpPr>
            <p:cNvPr id="13" name="SHAPE">
              <a:hlinkClick r:id="rId6" action="ppaction://hlinksldjump"/>
              <a:extLst>
                <a:ext uri="{FF2B5EF4-FFF2-40B4-BE49-F238E27FC236}">
                  <a16:creationId xmlns:a16="http://schemas.microsoft.com/office/drawing/2014/main" id="{0B4AD3BE-24E7-42CD-A77D-CA097D6B783D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4" name="Picture 40">
              <a:extLst>
                <a:ext uri="{FF2B5EF4-FFF2-40B4-BE49-F238E27FC236}">
                  <a16:creationId xmlns:a16="http://schemas.microsoft.com/office/drawing/2014/main" id="{A68188B3-53EB-4DAB-ABA4-309CDCB91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86805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chef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70"/>
            <a:ext cx="12192000" cy="685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3" name="buffe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-770"/>
            <a:ext cx="12192000" cy="685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OX"/>
          <p:cNvSpPr>
            <a:spLocks noChangeArrowheads="1"/>
          </p:cNvSpPr>
          <p:nvPr/>
        </p:nvSpPr>
        <p:spPr bwMode="auto">
          <a:xfrm>
            <a:off x="531285" y="0"/>
            <a:ext cx="481964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717552" y="338667"/>
            <a:ext cx="550544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>
                <a:solidFill>
                  <a:srgbClr val="413A2C"/>
                </a:solidFill>
                <a:latin typeface="Trajan Pro" pitchFamily="18" charset="0"/>
              </a:rPr>
              <a:t>Conference </a:t>
            </a:r>
            <a:br>
              <a:rPr lang="en-GB" sz="3200">
                <a:solidFill>
                  <a:srgbClr val="413A2C"/>
                </a:solidFill>
                <a:latin typeface="Trajan Pro" pitchFamily="18" charset="0"/>
              </a:rPr>
            </a:br>
            <a:r>
              <a:rPr lang="en-GB" sz="3200">
                <a:solidFill>
                  <a:srgbClr val="413A2C"/>
                </a:solidFill>
                <a:latin typeface="Trajan Pro" pitchFamily="18" charset="0"/>
              </a:rPr>
              <a:t>Dining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02218" y="1602317"/>
            <a:ext cx="4345516" cy="25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33">
              <a:lnSpc>
                <a:spcPct val="107000"/>
              </a:lnSpc>
              <a:spcBef>
                <a:spcPts val="1317"/>
              </a:spcBef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We’re committed to helping your delegates maintain their energy levels and concentration through the day with our range of nutritional menu options including:</a:t>
            </a:r>
          </a:p>
          <a:p>
            <a:pPr marL="234945" indent="-218012">
              <a:lnSpc>
                <a:spcPct val="107000"/>
              </a:lnSpc>
              <a:spcBef>
                <a:spcPts val="1317"/>
              </a:spcBef>
              <a:buFontTx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Themed dining</a:t>
            </a:r>
          </a:p>
          <a:p>
            <a:pPr marL="234945" indent="-218012">
              <a:lnSpc>
                <a:spcPct val="107000"/>
              </a:lnSpc>
              <a:spcBef>
                <a:spcPts val="1317"/>
              </a:spcBef>
              <a:buFontTx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Buffet or working lunch</a:t>
            </a:r>
          </a:p>
          <a:p>
            <a:pPr marL="234945" indent="-218012">
              <a:lnSpc>
                <a:spcPct val="107000"/>
              </a:lnSpc>
              <a:spcBef>
                <a:spcPts val="1317"/>
              </a:spcBef>
              <a:buFontTx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Our innovative </a:t>
            </a:r>
            <a:r>
              <a:rPr lang="en-GB" sz="1867" dirty="0" err="1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Brainfood</a:t>
            </a: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 menu</a:t>
            </a:r>
          </a:p>
          <a:p>
            <a:pPr marL="234945" indent="-218012">
              <a:lnSpc>
                <a:spcPct val="107000"/>
              </a:lnSpc>
              <a:spcBef>
                <a:spcPts val="1317"/>
              </a:spcBef>
              <a:buFontTx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Special dietary requirements catered for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6A38D3-6A49-4B3D-84FB-952F86598E40}"/>
              </a:ext>
            </a:extLst>
          </p:cNvPr>
          <p:cNvGrpSpPr/>
          <p:nvPr/>
        </p:nvGrpSpPr>
        <p:grpSpPr>
          <a:xfrm>
            <a:off x="10437283" y="5625763"/>
            <a:ext cx="1145117" cy="1242483"/>
            <a:chOff x="9431951" y="3927328"/>
            <a:chExt cx="858838" cy="931862"/>
          </a:xfrm>
        </p:grpSpPr>
        <p:sp>
          <p:nvSpPr>
            <p:cNvPr id="12" name="SHAPE">
              <a:hlinkClick r:id="rId5" action="ppaction://hlinksldjump"/>
              <a:extLst>
                <a:ext uri="{FF2B5EF4-FFF2-40B4-BE49-F238E27FC236}">
                  <a16:creationId xmlns:a16="http://schemas.microsoft.com/office/drawing/2014/main" id="{910DCF31-AFDE-495E-9125-CD62A0BF477D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3" name="Picture 40">
              <a:extLst>
                <a:ext uri="{FF2B5EF4-FFF2-40B4-BE49-F238E27FC236}">
                  <a16:creationId xmlns:a16="http://schemas.microsoft.com/office/drawing/2014/main" id="{A1E2EC25-A995-4938-9667-D5FAC4E8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82940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OX"/>
          <p:cNvSpPr>
            <a:spLocks noChangeArrowheads="1"/>
          </p:cNvSpPr>
          <p:nvPr/>
        </p:nvSpPr>
        <p:spPr bwMode="auto">
          <a:xfrm>
            <a:off x="531285" y="0"/>
            <a:ext cx="481964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717552" y="338667"/>
            <a:ext cx="550544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£1m Investment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02218" y="1602317"/>
            <a:ext cx="4345516" cy="25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33">
              <a:lnSpc>
                <a:spcPct val="107000"/>
              </a:lnSpc>
              <a:spcBef>
                <a:spcPts val="1317"/>
              </a:spcBef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£1,000,000 has been spent at Oulton Hall in 2016, including:</a:t>
            </a:r>
          </a:p>
          <a:p>
            <a:pPr marL="241294" indent="-224361">
              <a:lnSpc>
                <a:spcPct val="107000"/>
              </a:lnSpc>
              <a:spcBef>
                <a:spcPts val="1317"/>
              </a:spcBef>
              <a:buFont typeface="Arial" panose="020B0604020202020204" pitchFamily="34" charset="0"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Completely refurbishing 72 bedrooms and bathrooms</a:t>
            </a:r>
          </a:p>
          <a:p>
            <a:pPr marL="241294" indent="-224361">
              <a:lnSpc>
                <a:spcPct val="107000"/>
              </a:lnSpc>
              <a:spcBef>
                <a:spcPts val="1317"/>
              </a:spcBef>
              <a:buFont typeface="Arial" panose="020B0604020202020204" pitchFamily="34" charset="0"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Extensive bedroom corridor redecoration</a:t>
            </a:r>
          </a:p>
          <a:p>
            <a:pPr marL="241294" indent="-224361">
              <a:lnSpc>
                <a:spcPct val="107000"/>
              </a:lnSpc>
              <a:spcBef>
                <a:spcPts val="1317"/>
              </a:spcBef>
              <a:buFont typeface="Arial" panose="020B0604020202020204" pitchFamily="34" charset="0"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Laying premium quality carpets throughout conference and events areas</a:t>
            </a:r>
          </a:p>
          <a:p>
            <a:pPr marL="241294" indent="-224361">
              <a:lnSpc>
                <a:spcPct val="107000"/>
              </a:lnSpc>
              <a:spcBef>
                <a:spcPts val="1317"/>
              </a:spcBef>
              <a:buFont typeface="Arial" panose="020B0604020202020204" pitchFamily="34" charset="0"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Upgrading Wi-Fi throughout the hotel so it’s now fast, easy and free.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191624-9CBD-4EE0-9C2F-59CE6C7E7607}"/>
              </a:ext>
            </a:extLst>
          </p:cNvPr>
          <p:cNvGrpSpPr/>
          <p:nvPr/>
        </p:nvGrpSpPr>
        <p:grpSpPr>
          <a:xfrm>
            <a:off x="10437283" y="5625763"/>
            <a:ext cx="1145117" cy="1242483"/>
            <a:chOff x="9431951" y="3927328"/>
            <a:chExt cx="858838" cy="931862"/>
          </a:xfrm>
        </p:grpSpPr>
        <p:sp>
          <p:nvSpPr>
            <p:cNvPr id="11" name="SHAPE">
              <a:hlinkClick r:id="rId4" action="ppaction://hlinksldjump"/>
              <a:extLst>
                <a:ext uri="{FF2B5EF4-FFF2-40B4-BE49-F238E27FC236}">
                  <a16:creationId xmlns:a16="http://schemas.microsoft.com/office/drawing/2014/main" id="{8A023F4E-6680-4E2F-867D-8B43F6B03137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pic>
          <p:nvPicPr>
            <p:cNvPr id="12" name="Picture 40">
              <a:extLst>
                <a:ext uri="{FF2B5EF4-FFF2-40B4-BE49-F238E27FC236}">
                  <a16:creationId xmlns:a16="http://schemas.microsoft.com/office/drawing/2014/main" id="{8D434DCB-1075-41AE-B03D-9DA6C91ED5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49642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 t="2307" r="-96" b="13172"/>
          <a:stretch/>
        </p:blipFill>
        <p:spPr>
          <a:xfrm>
            <a:off x="2" y="-13199"/>
            <a:ext cx="12191999" cy="6871200"/>
          </a:xfrm>
          <a:prstGeom prst="rect">
            <a:avLst/>
          </a:prstGeom>
        </p:spPr>
      </p:pic>
      <p:sp>
        <p:nvSpPr>
          <p:cNvPr id="2" name="BOX"/>
          <p:cNvSpPr>
            <a:spLocks noChangeArrowheads="1"/>
          </p:cNvSpPr>
          <p:nvPr/>
        </p:nvSpPr>
        <p:spPr bwMode="auto">
          <a:xfrm>
            <a:off x="531285" y="-6350"/>
            <a:ext cx="4819649" cy="6864351"/>
          </a:xfrm>
          <a:custGeom>
            <a:avLst/>
            <a:gdLst>
              <a:gd name="T0" fmla="*/ 0 w 3614737"/>
              <a:gd name="T1" fmla="*/ 4762 h 5148262"/>
              <a:gd name="T2" fmla="*/ 3614737 w 3614737"/>
              <a:gd name="T3" fmla="*/ 0 h 5148262"/>
              <a:gd name="T4" fmla="*/ 3614737 w 3614737"/>
              <a:gd name="T5" fmla="*/ 5148263 h 5148262"/>
              <a:gd name="T6" fmla="*/ 0 w 3614737"/>
              <a:gd name="T7" fmla="*/ 5148263 h 5148262"/>
              <a:gd name="T8" fmla="*/ 0 w 3614737"/>
              <a:gd name="T9" fmla="*/ 4762 h 51482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614737"/>
              <a:gd name="T16" fmla="*/ 0 h 5148262"/>
              <a:gd name="T17" fmla="*/ 3614737 w 3614737"/>
              <a:gd name="T18" fmla="*/ 5148262 h 51482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614737" h="5148262">
                <a:moveTo>
                  <a:pt x="0" y="4762"/>
                </a:moveTo>
                <a:lnTo>
                  <a:pt x="3614737" y="0"/>
                </a:lnTo>
                <a:lnTo>
                  <a:pt x="3614737" y="5148262"/>
                </a:lnTo>
                <a:lnTo>
                  <a:pt x="0" y="5148262"/>
                </a:lnTo>
                <a:lnTo>
                  <a:pt x="0" y="476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sz="2400" dirty="0"/>
          </a:p>
        </p:txBody>
      </p:sp>
      <p:sp>
        <p:nvSpPr>
          <p:cNvPr id="10" name="COPY"/>
          <p:cNvSpPr txBox="1"/>
          <p:nvPr/>
        </p:nvSpPr>
        <p:spPr>
          <a:xfrm>
            <a:off x="802218" y="1602317"/>
            <a:ext cx="4345516" cy="2563283"/>
          </a:xfrm>
          <a:prstGeom prst="rect">
            <a:avLst/>
          </a:prstGeom>
        </p:spPr>
        <p:txBody>
          <a:bodyPr lIns="0" tIns="0" rIns="0" bIns="0"/>
          <a:lstStyle/>
          <a:p>
            <a:pPr marL="16933">
              <a:lnSpc>
                <a:spcPct val="107000"/>
              </a:lnSpc>
              <a:spcBef>
                <a:spcPts val="1333"/>
              </a:spcBef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Set amongst 320 acres of stunning Yorkshire parkland, the meandering fairways and perfect greens of the Calverley course and the picturesque par 36 Hall course are a good test for golfers of all abilities.</a:t>
            </a:r>
          </a:p>
          <a:p>
            <a:pPr marL="16933">
              <a:lnSpc>
                <a:spcPct val="107000"/>
              </a:lnSpc>
              <a:spcBef>
                <a:spcPts val="1333"/>
              </a:spcBef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We offer: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 typeface="Arial" charset="0"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Packages for residential golf groups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 typeface="Arial" charset="0"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Corporate or society golf days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 typeface="Arial" charset="0"/>
              <a:buChar char="•"/>
              <a:defRPr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The option to raise your game with our PGA Academy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 typeface="Arial" charset="0"/>
              <a:buChar char="•"/>
              <a:defRPr/>
            </a:pPr>
            <a:r>
              <a:rPr lang="en-GB" sz="1867" i="1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Fairway</a:t>
            </a: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 corporate membership</a:t>
            </a:r>
            <a:endParaRPr lang="en-US" sz="1867" dirty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</p:txBody>
      </p:sp>
      <p:pic>
        <p:nvPicPr>
          <p:cNvPr id="4" name="Golf logo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034" y="298451"/>
            <a:ext cx="1293284" cy="66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0B09227-624F-4021-B4A2-DACC1BDCFB9F}"/>
              </a:ext>
            </a:extLst>
          </p:cNvPr>
          <p:cNvGrpSpPr/>
          <p:nvPr/>
        </p:nvGrpSpPr>
        <p:grpSpPr>
          <a:xfrm>
            <a:off x="10437283" y="5625763"/>
            <a:ext cx="1145117" cy="1242483"/>
            <a:chOff x="9431951" y="3927328"/>
            <a:chExt cx="858838" cy="931862"/>
          </a:xfrm>
        </p:grpSpPr>
        <p:sp>
          <p:nvSpPr>
            <p:cNvPr id="13" name="SHAPE">
              <a:hlinkClick r:id="rId5" action="ppaction://hlinksldjump"/>
              <a:extLst>
                <a:ext uri="{FF2B5EF4-FFF2-40B4-BE49-F238E27FC236}">
                  <a16:creationId xmlns:a16="http://schemas.microsoft.com/office/drawing/2014/main" id="{BB48F485-C48B-431E-9FD7-B6D861CC25A3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4" name="Picture 40">
              <a:extLst>
                <a:ext uri="{FF2B5EF4-FFF2-40B4-BE49-F238E27FC236}">
                  <a16:creationId xmlns:a16="http://schemas.microsoft.com/office/drawing/2014/main" id="{A213816B-CEEB-409C-B31A-0B0BDB9E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68135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VIP roo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69"/>
            <a:ext cx="12192000" cy="685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pi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-770"/>
            <a:ext cx="12192000" cy="685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ool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0" y="-769"/>
            <a:ext cx="12192000" cy="685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BOX"/>
          <p:cNvSpPr>
            <a:spLocks/>
          </p:cNvSpPr>
          <p:nvPr/>
        </p:nvSpPr>
        <p:spPr bwMode="auto">
          <a:xfrm>
            <a:off x="531285" y="-31751"/>
            <a:ext cx="4819649" cy="6165851"/>
          </a:xfrm>
          <a:custGeom>
            <a:avLst/>
            <a:gdLst>
              <a:gd name="T0" fmla="*/ 1281672 w 4446003"/>
              <a:gd name="T1" fmla="*/ 0 h 5687135"/>
              <a:gd name="T2" fmla="*/ 2 w 4446003"/>
              <a:gd name="T3" fmla="*/ 0 h 5687135"/>
              <a:gd name="T4" fmla="*/ 0 w 4446003"/>
              <a:gd name="T5" fmla="*/ 1643643 h 5687135"/>
              <a:gd name="T6" fmla="*/ 1284149 w 4446003"/>
              <a:gd name="T7" fmla="*/ 901784 h 5687135"/>
              <a:gd name="T8" fmla="*/ 1281672 w 4446003"/>
              <a:gd name="T9" fmla="*/ 0 h 5687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46003"/>
              <a:gd name="T16" fmla="*/ 0 h 5687135"/>
              <a:gd name="T17" fmla="*/ 4446003 w 4446003"/>
              <a:gd name="T18" fmla="*/ 5687135 h 56871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46003" h="5687135">
                <a:moveTo>
                  <a:pt x="4437426" y="0"/>
                </a:moveTo>
                <a:lnTo>
                  <a:pt x="9" y="0"/>
                </a:lnTo>
                <a:cubicBezTo>
                  <a:pt x="6" y="1895712"/>
                  <a:pt x="3" y="3791423"/>
                  <a:pt x="0" y="5687135"/>
                </a:cubicBezTo>
                <a:lnTo>
                  <a:pt x="4446003" y="3120236"/>
                </a:lnTo>
                <a:cubicBezTo>
                  <a:pt x="4446006" y="2151702"/>
                  <a:pt x="4437423" y="968534"/>
                  <a:pt x="4437426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717551" y="338667"/>
            <a:ext cx="450214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>
              <a:spcBef>
                <a:spcPct val="20000"/>
              </a:spcBef>
            </a:pPr>
            <a:r>
              <a:rPr lang="en-GB" sz="3200">
                <a:solidFill>
                  <a:srgbClr val="413A2C"/>
                </a:solidFill>
                <a:latin typeface="Trajan Pro" pitchFamily="18" charset="0"/>
              </a:rPr>
              <a:t>Spa &amp; Leisure </a:t>
            </a:r>
            <a:br>
              <a:rPr lang="en-GB" sz="3200">
                <a:solidFill>
                  <a:srgbClr val="413A2C"/>
                </a:solidFill>
                <a:latin typeface="Trajan Pro" pitchFamily="18" charset="0"/>
              </a:rPr>
            </a:br>
            <a:r>
              <a:rPr lang="en-GB" sz="3200">
                <a:solidFill>
                  <a:srgbClr val="413A2C"/>
                </a:solidFill>
                <a:latin typeface="Trajan Pro" pitchFamily="18" charset="0"/>
              </a:rPr>
              <a:t>Facilities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02218" y="1602318"/>
            <a:ext cx="4150783" cy="299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53994" indent="-237061">
              <a:spcBef>
                <a:spcPts val="1317"/>
              </a:spcBef>
              <a:buFontTx/>
              <a:buChar char="•"/>
              <a:tabLst>
                <a:tab pos="253994" algn="l"/>
              </a:tabLst>
            </a:pP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Swimming pool</a:t>
            </a:r>
          </a:p>
          <a:p>
            <a:pPr marL="253994" indent="-237061">
              <a:spcBef>
                <a:spcPts val="1317"/>
              </a:spcBef>
              <a:buFontTx/>
              <a:buChar char="•"/>
              <a:tabLst>
                <a:tab pos="253994" algn="l"/>
              </a:tabLst>
            </a:pP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Whirlpool, sauna and steam room</a:t>
            </a:r>
          </a:p>
          <a:p>
            <a:pPr marL="253994" indent="-237061">
              <a:spcBef>
                <a:spcPts val="1317"/>
              </a:spcBef>
              <a:buFontTx/>
              <a:buChar char="•"/>
              <a:tabLst>
                <a:tab pos="253994" algn="l"/>
              </a:tabLst>
            </a:pP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Fully equipped Technogym and </a:t>
            </a:r>
            <a:b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</a:b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air-conditioned studio</a:t>
            </a:r>
          </a:p>
          <a:p>
            <a:pPr marL="253994" indent="-237061">
              <a:spcBef>
                <a:spcPts val="1317"/>
              </a:spcBef>
              <a:buFontTx/>
              <a:buChar char="•"/>
              <a:tabLst>
                <a:tab pos="253994" algn="l"/>
              </a:tabLst>
            </a:pP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Luxurious spa offering a wide range </a:t>
            </a:r>
            <a:b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</a:b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of treatments</a:t>
            </a:r>
          </a:p>
          <a:p>
            <a:pPr marL="253994" indent="-237061">
              <a:spcBef>
                <a:spcPts val="1317"/>
              </a:spcBef>
              <a:buFontTx/>
              <a:buChar char="•"/>
              <a:tabLst>
                <a:tab pos="253994" algn="l"/>
              </a:tabLst>
            </a:pP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Spa exclusive use </a:t>
            </a:r>
            <a:b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</a:b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available</a:t>
            </a:r>
          </a:p>
          <a:p>
            <a:pPr marL="253994" indent="-237061">
              <a:spcBef>
                <a:spcPts val="1317"/>
              </a:spcBef>
              <a:buFontTx/>
              <a:buChar char="•"/>
              <a:tabLst>
                <a:tab pos="253994" algn="l"/>
              </a:tabLst>
            </a:pPr>
            <a:endParaRPr lang="en-US" sz="1867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8ABDCC-7DE9-4701-B936-607DC162BC1C}"/>
              </a:ext>
            </a:extLst>
          </p:cNvPr>
          <p:cNvGrpSpPr/>
          <p:nvPr/>
        </p:nvGrpSpPr>
        <p:grpSpPr>
          <a:xfrm>
            <a:off x="10437283" y="5625763"/>
            <a:ext cx="1145117" cy="1242483"/>
            <a:chOff x="9431951" y="3927328"/>
            <a:chExt cx="858838" cy="931862"/>
          </a:xfrm>
        </p:grpSpPr>
        <p:sp>
          <p:nvSpPr>
            <p:cNvPr id="14" name="SHAPE">
              <a:hlinkClick r:id="rId6" action="ppaction://hlinksldjump"/>
              <a:extLst>
                <a:ext uri="{FF2B5EF4-FFF2-40B4-BE49-F238E27FC236}">
                  <a16:creationId xmlns:a16="http://schemas.microsoft.com/office/drawing/2014/main" id="{9F470176-9D2D-46AE-9161-A53F14E01F10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5" name="Picture 40">
              <a:extLst>
                <a:ext uri="{FF2B5EF4-FFF2-40B4-BE49-F238E27FC236}">
                  <a16:creationId xmlns:a16="http://schemas.microsoft.com/office/drawing/2014/main" id="{7FF64DCF-0767-49FB-81C1-0C455AE36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62363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5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70"/>
            <a:ext cx="12192000" cy="685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BOX"/>
          <p:cNvSpPr>
            <a:spLocks/>
          </p:cNvSpPr>
          <p:nvPr/>
        </p:nvSpPr>
        <p:spPr bwMode="auto">
          <a:xfrm>
            <a:off x="531285" y="-31751"/>
            <a:ext cx="4819649" cy="6165851"/>
          </a:xfrm>
          <a:custGeom>
            <a:avLst/>
            <a:gdLst>
              <a:gd name="T0" fmla="*/ 1281672 w 4446003"/>
              <a:gd name="T1" fmla="*/ 0 h 5687135"/>
              <a:gd name="T2" fmla="*/ 2 w 4446003"/>
              <a:gd name="T3" fmla="*/ 0 h 5687135"/>
              <a:gd name="T4" fmla="*/ 0 w 4446003"/>
              <a:gd name="T5" fmla="*/ 1643643 h 5687135"/>
              <a:gd name="T6" fmla="*/ 1284149 w 4446003"/>
              <a:gd name="T7" fmla="*/ 901784 h 5687135"/>
              <a:gd name="T8" fmla="*/ 1281672 w 4446003"/>
              <a:gd name="T9" fmla="*/ 0 h 5687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46003"/>
              <a:gd name="T16" fmla="*/ 0 h 5687135"/>
              <a:gd name="T17" fmla="*/ 4446003 w 4446003"/>
              <a:gd name="T18" fmla="*/ 5687135 h 56871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46003" h="5687135">
                <a:moveTo>
                  <a:pt x="4437426" y="0"/>
                </a:moveTo>
                <a:lnTo>
                  <a:pt x="9" y="0"/>
                </a:lnTo>
                <a:cubicBezTo>
                  <a:pt x="6" y="1895712"/>
                  <a:pt x="3" y="3791423"/>
                  <a:pt x="0" y="5687135"/>
                </a:cubicBezTo>
                <a:lnTo>
                  <a:pt x="4446003" y="3120236"/>
                </a:lnTo>
                <a:cubicBezTo>
                  <a:pt x="4446006" y="2151702"/>
                  <a:pt x="4437423" y="968534"/>
                  <a:pt x="4437426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717552" y="338667"/>
            <a:ext cx="550544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>
              <a:spcBef>
                <a:spcPct val="20000"/>
              </a:spcBef>
            </a:pPr>
            <a:r>
              <a:rPr lang="en-GB" sz="3200">
                <a:solidFill>
                  <a:srgbClr val="413A2C"/>
                </a:solidFill>
                <a:latin typeface="Trajan Pro" pitchFamily="18" charset="0"/>
              </a:rPr>
              <a:t>Dining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02218" y="1602318"/>
            <a:ext cx="4421716" cy="299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37061" indent="-220128">
              <a:lnSpc>
                <a:spcPct val="107000"/>
              </a:lnSpc>
              <a:spcBef>
                <a:spcPts val="1317"/>
              </a:spcBef>
              <a:buFontTx/>
              <a:buChar char="•"/>
            </a:pP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Classic British dining with a contemporary twist, using local produce</a:t>
            </a:r>
          </a:p>
          <a:p>
            <a:pPr marL="237061" indent="-220128">
              <a:lnSpc>
                <a:spcPct val="107000"/>
              </a:lnSpc>
              <a:spcBef>
                <a:spcPts val="1317"/>
              </a:spcBef>
              <a:buFontTx/>
              <a:buChar char="•"/>
            </a:pP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Two restaurants on site:  Calverley Grill </a:t>
            </a:r>
            <a:b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</a:b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and the Claret Jug</a:t>
            </a:r>
          </a:p>
          <a:p>
            <a:pPr marL="237061" indent="-220128">
              <a:lnSpc>
                <a:spcPct val="107000"/>
              </a:lnSpc>
              <a:spcBef>
                <a:spcPts val="1317"/>
              </a:spcBef>
              <a:buFontTx/>
              <a:buChar char="•"/>
            </a:pP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Renowned for supreme Afternoon Tea </a:t>
            </a:r>
            <a:b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</a:b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&amp; a glamorous Champagne Bar</a:t>
            </a:r>
          </a:p>
          <a:p>
            <a:pPr marL="237061" indent="-220128">
              <a:lnSpc>
                <a:spcPct val="107000"/>
              </a:lnSpc>
              <a:spcBef>
                <a:spcPts val="1317"/>
              </a:spcBef>
              <a:buFontTx/>
              <a:buChar char="•"/>
            </a:pP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Butler Dining available as </a:t>
            </a:r>
            <a:b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</a:br>
            <a:r>
              <a:rPr lang="en-GB" sz="1867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an exclusive treat</a:t>
            </a:r>
          </a:p>
        </p:txBody>
      </p:sp>
      <p:sp>
        <p:nvSpPr>
          <p:cNvPr id="9" name="chef"/>
          <p:cNvSpPr>
            <a:spLocks noChangeAspect="1"/>
          </p:cNvSpPr>
          <p:nvPr/>
        </p:nvSpPr>
        <p:spPr bwMode="auto">
          <a:xfrm>
            <a:off x="5447258" y="694800"/>
            <a:ext cx="4571996" cy="6163200"/>
          </a:xfrm>
          <a:custGeom>
            <a:avLst/>
            <a:gdLst>
              <a:gd name="T0" fmla="*/ 0 w 1004"/>
              <a:gd name="T1" fmla="*/ 1283 h 1283"/>
              <a:gd name="T2" fmla="*/ 1004 w 1004"/>
              <a:gd name="T3" fmla="*/ 1283 h 1283"/>
              <a:gd name="T4" fmla="*/ 1004 w 1004"/>
              <a:gd name="T5" fmla="*/ 0 h 1283"/>
              <a:gd name="T6" fmla="*/ 0 w 1004"/>
              <a:gd name="T7" fmla="*/ 579 h 1283"/>
              <a:gd name="T8" fmla="*/ 0 w 1004"/>
              <a:gd name="T9" fmla="*/ 1283 h 1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04" h="1283">
                <a:moveTo>
                  <a:pt x="0" y="1283"/>
                </a:moveTo>
                <a:cubicBezTo>
                  <a:pt x="1004" y="1283"/>
                  <a:pt x="1004" y="1283"/>
                  <a:pt x="1004" y="1283"/>
                </a:cubicBezTo>
                <a:cubicBezTo>
                  <a:pt x="1004" y="855"/>
                  <a:pt x="1004" y="428"/>
                  <a:pt x="1004" y="0"/>
                </a:cubicBezTo>
                <a:cubicBezTo>
                  <a:pt x="0" y="579"/>
                  <a:pt x="0" y="579"/>
                  <a:pt x="0" y="579"/>
                </a:cubicBezTo>
                <a:cubicBezTo>
                  <a:pt x="0" y="797"/>
                  <a:pt x="0" y="1064"/>
                  <a:pt x="0" y="1283"/>
                </a:cubicBezTo>
                <a:close/>
              </a:path>
            </a:pathLst>
          </a:custGeom>
          <a:blipFill dpi="0" rotWithShape="1">
            <a:blip r:embed="rId4">
              <a:extLst/>
            </a:blip>
            <a:srcRect/>
            <a:stretch>
              <a:fillRect l="-26497" r="-53241"/>
            </a:stretch>
          </a:blipFill>
          <a:ln>
            <a:noFill/>
          </a:ln>
        </p:spPr>
        <p:txBody>
          <a:bodyPr/>
          <a:lstStyle/>
          <a:p>
            <a:pPr>
              <a:defRPr/>
            </a:pPr>
            <a:endParaRPr lang="en-GB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676ECC-D98A-4B46-B790-9F6710F7DA95}"/>
              </a:ext>
            </a:extLst>
          </p:cNvPr>
          <p:cNvGrpSpPr/>
          <p:nvPr/>
        </p:nvGrpSpPr>
        <p:grpSpPr>
          <a:xfrm>
            <a:off x="10437283" y="5625763"/>
            <a:ext cx="1145117" cy="1242483"/>
            <a:chOff x="9431951" y="3927328"/>
            <a:chExt cx="858838" cy="931862"/>
          </a:xfrm>
        </p:grpSpPr>
        <p:sp>
          <p:nvSpPr>
            <p:cNvPr id="17" name="SHAPE">
              <a:hlinkClick r:id="rId5" action="ppaction://hlinksldjump"/>
              <a:extLst>
                <a:ext uri="{FF2B5EF4-FFF2-40B4-BE49-F238E27FC236}">
                  <a16:creationId xmlns:a16="http://schemas.microsoft.com/office/drawing/2014/main" id="{E4D623E1-9B48-4DA2-9AD8-EB996E37E355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8" name="Picture 40">
              <a:extLst>
                <a:ext uri="{FF2B5EF4-FFF2-40B4-BE49-F238E27FC236}">
                  <a16:creationId xmlns:a16="http://schemas.microsoft.com/office/drawing/2014/main" id="{8A673768-2F1A-4FEA-A856-00F28795E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050606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70"/>
            <a:ext cx="12192000" cy="685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70%"/>
          <p:cNvSpPr/>
          <p:nvPr/>
        </p:nvSpPr>
        <p:spPr>
          <a:xfrm>
            <a:off x="1586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30" name="Freeform 5"/>
          <p:cNvSpPr>
            <a:spLocks noChangeAspect="1"/>
          </p:cNvSpPr>
          <p:nvPr/>
        </p:nvSpPr>
        <p:spPr bwMode="auto">
          <a:xfrm>
            <a:off x="0" y="810000"/>
            <a:ext cx="7073165" cy="6048000"/>
          </a:xfrm>
          <a:custGeom>
            <a:avLst/>
            <a:gdLst>
              <a:gd name="T0" fmla="*/ 0 w 2953"/>
              <a:gd name="T1" fmla="*/ 1501 h 2525"/>
              <a:gd name="T2" fmla="*/ 909 w 2953"/>
              <a:gd name="T3" fmla="*/ 0 h 2525"/>
              <a:gd name="T4" fmla="*/ 2953 w 2953"/>
              <a:gd name="T5" fmla="*/ 1232 h 2525"/>
              <a:gd name="T6" fmla="*/ 2170 w 2953"/>
              <a:gd name="T7" fmla="*/ 2525 h 2525"/>
              <a:gd name="T8" fmla="*/ 0 w 2953"/>
              <a:gd name="T9" fmla="*/ 2525 h 2525"/>
              <a:gd name="T10" fmla="*/ 0 w 2953"/>
              <a:gd name="T11" fmla="*/ 1501 h 2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53" h="2525">
                <a:moveTo>
                  <a:pt x="0" y="1501"/>
                </a:moveTo>
                <a:lnTo>
                  <a:pt x="909" y="0"/>
                </a:lnTo>
                <a:lnTo>
                  <a:pt x="2953" y="1232"/>
                </a:lnTo>
                <a:lnTo>
                  <a:pt x="2170" y="2525"/>
                </a:lnTo>
                <a:lnTo>
                  <a:pt x="0" y="2525"/>
                </a:lnTo>
                <a:lnTo>
                  <a:pt x="0" y="1501"/>
                </a:lnTo>
                <a:close/>
              </a:path>
            </a:pathLst>
          </a:custGeom>
          <a:blipFill>
            <a:blip r:embed="rId4"/>
            <a:srcRect/>
            <a:stretch>
              <a:fillRect l="-15148" r="-15148"/>
            </a:stretch>
          </a:blipFill>
          <a:ln w="11113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2400" dirty="0"/>
          </a:p>
        </p:txBody>
      </p:sp>
      <p:sp>
        <p:nvSpPr>
          <p:cNvPr id="34" name="Freeform 9"/>
          <p:cNvSpPr>
            <a:spLocks noChangeAspect="1"/>
          </p:cNvSpPr>
          <p:nvPr/>
        </p:nvSpPr>
        <p:spPr bwMode="auto">
          <a:xfrm>
            <a:off x="4163484" y="2117"/>
            <a:ext cx="8034867" cy="6855883"/>
          </a:xfrm>
          <a:custGeom>
            <a:avLst/>
            <a:gdLst>
              <a:gd name="T0" fmla="*/ 584 w 1675"/>
              <a:gd name="T1" fmla="*/ 0 h 1428"/>
              <a:gd name="T2" fmla="*/ 1674 w 1675"/>
              <a:gd name="T3" fmla="*/ 659 h 1428"/>
              <a:gd name="T4" fmla="*/ 1674 w 1675"/>
              <a:gd name="T5" fmla="*/ 1428 h 1428"/>
              <a:gd name="T6" fmla="*/ 754 w 1675"/>
              <a:gd name="T7" fmla="*/ 1428 h 1428"/>
              <a:gd name="T8" fmla="*/ 0 w 1675"/>
              <a:gd name="T9" fmla="*/ 966 h 1428"/>
              <a:gd name="T10" fmla="*/ 584 w 1675"/>
              <a:gd name="T11" fmla="*/ 0 h 1428"/>
              <a:gd name="T12" fmla="*/ 584 w 1675"/>
              <a:gd name="T13" fmla="*/ 0 h 1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75" h="1428">
                <a:moveTo>
                  <a:pt x="584" y="0"/>
                </a:moveTo>
                <a:cubicBezTo>
                  <a:pt x="1674" y="659"/>
                  <a:pt x="1674" y="659"/>
                  <a:pt x="1674" y="659"/>
                </a:cubicBezTo>
                <a:cubicBezTo>
                  <a:pt x="1673" y="914"/>
                  <a:pt x="1675" y="1173"/>
                  <a:pt x="1674" y="1428"/>
                </a:cubicBezTo>
                <a:cubicBezTo>
                  <a:pt x="754" y="1428"/>
                  <a:pt x="754" y="1428"/>
                  <a:pt x="754" y="1428"/>
                </a:cubicBezTo>
                <a:cubicBezTo>
                  <a:pt x="0" y="966"/>
                  <a:pt x="0" y="966"/>
                  <a:pt x="0" y="966"/>
                </a:cubicBezTo>
                <a:cubicBezTo>
                  <a:pt x="584" y="0"/>
                  <a:pt x="584" y="0"/>
                  <a:pt x="584" y="0"/>
                </a:cubicBezTo>
                <a:cubicBezTo>
                  <a:pt x="584" y="0"/>
                  <a:pt x="584" y="0"/>
                  <a:pt x="584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/>
          </a:p>
        </p:txBody>
      </p:sp>
      <p:sp>
        <p:nvSpPr>
          <p:cNvPr id="2" name="CONTENTS0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5573184" y="2956984"/>
            <a:ext cx="1572683" cy="4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4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OUR LOCATION</a:t>
            </a:r>
          </a:p>
        </p:txBody>
      </p:sp>
      <p:sp>
        <p:nvSpPr>
          <p:cNvPr id="3" name="CONTENTS02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5573184" y="3395134"/>
            <a:ext cx="3090333" cy="41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4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WELCOME TO OULTON HALL</a:t>
            </a:r>
          </a:p>
        </p:txBody>
      </p:sp>
      <p:sp>
        <p:nvSpPr>
          <p:cNvPr id="4" name="CONTENTS03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5573185" y="3826934"/>
            <a:ext cx="2245783" cy="41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4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CONFERENCES &amp; EVENTS</a:t>
            </a:r>
          </a:p>
        </p:txBody>
      </p:sp>
      <p:sp>
        <p:nvSpPr>
          <p:cNvPr id="6" name="CONTENTS05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5573184" y="4718052"/>
            <a:ext cx="2724149" cy="41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4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INVESTMENT</a:t>
            </a:r>
          </a:p>
        </p:txBody>
      </p:sp>
      <p:sp>
        <p:nvSpPr>
          <p:cNvPr id="7" name="CONTENTS06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8858251" y="3395134"/>
            <a:ext cx="2347383" cy="41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4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LEISURE FACILITIES</a:t>
            </a:r>
          </a:p>
        </p:txBody>
      </p:sp>
      <p:sp>
        <p:nvSpPr>
          <p:cNvPr id="8" name="CONTENTS07">
            <a:hlinkClick r:id="rId10" action="ppaction://hlinksldjump"/>
          </p:cNvPr>
          <p:cNvSpPr txBox="1">
            <a:spLocks noChangeArrowheads="1"/>
          </p:cNvSpPr>
          <p:nvPr/>
        </p:nvSpPr>
        <p:spPr bwMode="auto">
          <a:xfrm>
            <a:off x="8858251" y="3826934"/>
            <a:ext cx="1570567" cy="41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4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DINING</a:t>
            </a:r>
          </a:p>
        </p:txBody>
      </p:sp>
      <p:sp>
        <p:nvSpPr>
          <p:cNvPr id="10" name="CONTENTS08">
            <a:hlinkClick r:id="rId11" action="ppaction://hlinksldjump"/>
          </p:cNvPr>
          <p:cNvSpPr txBox="1">
            <a:spLocks noChangeArrowheads="1"/>
          </p:cNvSpPr>
          <p:nvPr/>
        </p:nvSpPr>
        <p:spPr bwMode="auto">
          <a:xfrm>
            <a:off x="8849785" y="4277785"/>
            <a:ext cx="2245783" cy="41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4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BEDROOMS</a:t>
            </a:r>
          </a:p>
        </p:txBody>
      </p:sp>
      <p:sp>
        <p:nvSpPr>
          <p:cNvPr id="38" name="CONTENTS09">
            <a:hlinkClick r:id="rId12" action="ppaction://hlinksldjump"/>
          </p:cNvPr>
          <p:cNvSpPr txBox="1">
            <a:spLocks noChangeArrowheads="1"/>
          </p:cNvSpPr>
          <p:nvPr/>
        </p:nvSpPr>
        <p:spPr bwMode="auto">
          <a:xfrm>
            <a:off x="8849785" y="4718051"/>
            <a:ext cx="2245783" cy="4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endParaRPr lang="en-US" sz="1467" dirty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</p:txBody>
      </p:sp>
      <p:grpSp>
        <p:nvGrpSpPr>
          <p:cNvPr id="9231" name="LEFT"/>
          <p:cNvGrpSpPr>
            <a:grpSpLocks/>
          </p:cNvGrpSpPr>
          <p:nvPr/>
        </p:nvGrpSpPr>
        <p:grpSpPr bwMode="auto">
          <a:xfrm>
            <a:off x="5679017" y="3369733"/>
            <a:ext cx="3107267" cy="1761067"/>
            <a:chOff x="4401167" y="2526619"/>
            <a:chExt cx="2165884" cy="1321734"/>
          </a:xfrm>
        </p:grpSpPr>
        <p:cxnSp>
          <p:nvCxnSpPr>
            <p:cNvPr id="11" name="DIVIDER01"/>
            <p:cNvCxnSpPr/>
            <p:nvPr/>
          </p:nvCxnSpPr>
          <p:spPr>
            <a:xfrm>
              <a:off x="4401167" y="2526619"/>
              <a:ext cx="2159982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DIVIDER02"/>
            <p:cNvCxnSpPr/>
            <p:nvPr/>
          </p:nvCxnSpPr>
          <p:spPr>
            <a:xfrm>
              <a:off x="4401167" y="2855464"/>
              <a:ext cx="2159982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DIVIDER03"/>
            <p:cNvCxnSpPr/>
            <p:nvPr/>
          </p:nvCxnSpPr>
          <p:spPr>
            <a:xfrm>
              <a:off x="4401167" y="3182721"/>
              <a:ext cx="2159982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IVIDER04"/>
            <p:cNvCxnSpPr/>
            <p:nvPr/>
          </p:nvCxnSpPr>
          <p:spPr>
            <a:xfrm>
              <a:off x="4407069" y="3514742"/>
              <a:ext cx="2159982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IVIDER04"/>
            <p:cNvCxnSpPr/>
            <p:nvPr/>
          </p:nvCxnSpPr>
          <p:spPr>
            <a:xfrm>
              <a:off x="4407069" y="3848353"/>
              <a:ext cx="2159982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32" name="RIGHT"/>
          <p:cNvGrpSpPr>
            <a:grpSpLocks/>
          </p:cNvGrpSpPr>
          <p:nvPr/>
        </p:nvGrpSpPr>
        <p:grpSpPr bwMode="auto">
          <a:xfrm>
            <a:off x="8978900" y="3369734"/>
            <a:ext cx="2880784" cy="1754717"/>
            <a:chOff x="6734391" y="2527401"/>
            <a:chExt cx="2160000" cy="1316469"/>
          </a:xfrm>
        </p:grpSpPr>
        <p:cxnSp>
          <p:nvCxnSpPr>
            <p:cNvPr id="41" name="DIVIDER01"/>
            <p:cNvCxnSpPr/>
            <p:nvPr/>
          </p:nvCxnSpPr>
          <p:spPr>
            <a:xfrm>
              <a:off x="6734391" y="2527401"/>
              <a:ext cx="2160000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DIVIDER02"/>
            <p:cNvCxnSpPr/>
            <p:nvPr/>
          </p:nvCxnSpPr>
          <p:spPr>
            <a:xfrm>
              <a:off x="6734391" y="2856122"/>
              <a:ext cx="2160000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DIVIDER03"/>
            <p:cNvCxnSpPr/>
            <p:nvPr/>
          </p:nvCxnSpPr>
          <p:spPr>
            <a:xfrm>
              <a:off x="6734391" y="3183254"/>
              <a:ext cx="2160000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DIVIDER04"/>
            <p:cNvCxnSpPr/>
            <p:nvPr/>
          </p:nvCxnSpPr>
          <p:spPr>
            <a:xfrm>
              <a:off x="6734391" y="3513562"/>
              <a:ext cx="2160000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DIVIDER04"/>
            <p:cNvCxnSpPr/>
            <p:nvPr/>
          </p:nvCxnSpPr>
          <p:spPr>
            <a:xfrm>
              <a:off x="6734391" y="3843870"/>
              <a:ext cx="2160000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CONTENTS"/>
          <p:cNvSpPr txBox="1">
            <a:spLocks/>
          </p:cNvSpPr>
          <p:nvPr/>
        </p:nvSpPr>
        <p:spPr bwMode="auto">
          <a:xfrm>
            <a:off x="5539318" y="2173817"/>
            <a:ext cx="3776133" cy="618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3200" dirty="0">
                <a:solidFill>
                  <a:srgbClr val="413A2C"/>
                </a:solidFill>
                <a:latin typeface="Trajan Pro" pitchFamily="18" charset="0"/>
              </a:rPr>
              <a:t>Contents</a:t>
            </a:r>
          </a:p>
        </p:txBody>
      </p:sp>
      <p:sp>
        <p:nvSpPr>
          <p:cNvPr id="27" name="CONTENTS05">
            <a:hlinkClick r:id="rId13" action="ppaction://hlinksldjump"/>
          </p:cNvPr>
          <p:cNvSpPr txBox="1">
            <a:spLocks noChangeArrowheads="1"/>
          </p:cNvSpPr>
          <p:nvPr/>
        </p:nvSpPr>
        <p:spPr bwMode="auto">
          <a:xfrm>
            <a:off x="5573184" y="4277784"/>
            <a:ext cx="2724149" cy="4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4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BUTLER DINING</a:t>
            </a:r>
          </a:p>
        </p:txBody>
      </p:sp>
      <p:sp>
        <p:nvSpPr>
          <p:cNvPr id="32" name="CONTENTS06">
            <a:hlinkClick r:id="rId14" action="ppaction://hlinksldjump"/>
          </p:cNvPr>
          <p:cNvSpPr txBox="1">
            <a:spLocks noChangeArrowheads="1"/>
          </p:cNvSpPr>
          <p:nvPr/>
        </p:nvSpPr>
        <p:spPr bwMode="auto">
          <a:xfrm>
            <a:off x="8858251" y="2956984"/>
            <a:ext cx="2347383" cy="4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4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GOLF</a:t>
            </a:r>
          </a:p>
        </p:txBody>
      </p:sp>
    </p:spTree>
    <p:extLst>
      <p:ext uri="{BB962C8B-B14F-4D97-AF65-F5344CB8AC3E}">
        <p14:creationId xmlns:p14="http://schemas.microsoft.com/office/powerpoint/2010/main" val="3868137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  <p:bldP spid="10" grpId="0"/>
      <p:bldP spid="38" grpId="0"/>
      <p:bldP spid="21" grpId="0"/>
      <p:bldP spid="27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6"/>
          <a:stretch/>
        </p:blipFill>
        <p:spPr>
          <a:xfrm>
            <a:off x="0" y="-23449"/>
            <a:ext cx="12192000" cy="6881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5"/>
          <a:stretch/>
        </p:blipFill>
        <p:spPr>
          <a:xfrm>
            <a:off x="7530" y="-23450"/>
            <a:ext cx="12192000" cy="6884799"/>
          </a:xfrm>
          <a:prstGeom prst="rect">
            <a:avLst/>
          </a:prstGeom>
        </p:spPr>
      </p:pic>
      <p:sp>
        <p:nvSpPr>
          <p:cNvPr id="29" name="BOX"/>
          <p:cNvSpPr>
            <a:spLocks/>
          </p:cNvSpPr>
          <p:nvPr/>
        </p:nvSpPr>
        <p:spPr bwMode="auto">
          <a:xfrm>
            <a:off x="535517" y="1"/>
            <a:ext cx="4819649" cy="5982790"/>
          </a:xfrm>
          <a:custGeom>
            <a:avLst/>
            <a:gdLst>
              <a:gd name="T0" fmla="*/ 1281672 w 4446003"/>
              <a:gd name="T1" fmla="*/ 0 h 5687135"/>
              <a:gd name="T2" fmla="*/ 2 w 4446003"/>
              <a:gd name="T3" fmla="*/ 0 h 5687135"/>
              <a:gd name="T4" fmla="*/ 0 w 4446003"/>
              <a:gd name="T5" fmla="*/ 1643643 h 5687135"/>
              <a:gd name="T6" fmla="*/ 1284149 w 4446003"/>
              <a:gd name="T7" fmla="*/ 901784 h 5687135"/>
              <a:gd name="T8" fmla="*/ 1281672 w 4446003"/>
              <a:gd name="T9" fmla="*/ 0 h 56871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46003"/>
              <a:gd name="T16" fmla="*/ 0 h 5687135"/>
              <a:gd name="T17" fmla="*/ 4446003 w 4446003"/>
              <a:gd name="T18" fmla="*/ 5687135 h 56871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46003" h="5687135">
                <a:moveTo>
                  <a:pt x="4437426" y="0"/>
                </a:moveTo>
                <a:lnTo>
                  <a:pt x="9" y="0"/>
                </a:lnTo>
                <a:cubicBezTo>
                  <a:pt x="6" y="1895712"/>
                  <a:pt x="3" y="3791423"/>
                  <a:pt x="0" y="5687135"/>
                </a:cubicBezTo>
                <a:lnTo>
                  <a:pt x="4446003" y="3120236"/>
                </a:lnTo>
                <a:cubicBezTo>
                  <a:pt x="4446006" y="2151702"/>
                  <a:pt x="4437423" y="968534"/>
                  <a:pt x="4437426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02216" y="139278"/>
            <a:ext cx="4286249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33">
              <a:spcBef>
                <a:spcPts val="1317"/>
              </a:spcBef>
              <a:tabLst>
                <a:tab pos="253994" algn="l"/>
              </a:tabLst>
            </a:pPr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Bedrooms</a:t>
            </a:r>
          </a:p>
          <a:p>
            <a:pPr marL="243411" indent="-226478">
              <a:spcBef>
                <a:spcPts val="1317"/>
              </a:spcBef>
              <a:buFontTx/>
              <a:buChar char="•"/>
              <a:tabLst>
                <a:tab pos="253994" algn="l"/>
              </a:tabLst>
            </a:pPr>
            <a:endParaRPr lang="en-GB" sz="1867" dirty="0" smtClean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  <a:p>
            <a:pPr marL="243411" indent="-226478">
              <a:spcBef>
                <a:spcPts val="1317"/>
              </a:spcBef>
              <a:buFontTx/>
              <a:buChar char="•"/>
              <a:tabLst>
                <a:tab pos="253994" algn="l"/>
              </a:tabLst>
            </a:pPr>
            <a:r>
              <a:rPr lang="en-GB" sz="1867" dirty="0" smtClean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152 </a:t>
            </a: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bedrooms, many refurbished in 2016</a:t>
            </a:r>
          </a:p>
          <a:p>
            <a:pPr marL="243411" indent="-226478">
              <a:spcBef>
                <a:spcPts val="1317"/>
              </a:spcBef>
              <a:buFontTx/>
              <a:buChar char="•"/>
              <a:tabLst>
                <a:tab pos="253994" algn="l"/>
              </a:tabLst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Luxurious beds, sumptuous bed linen and elegant décor</a:t>
            </a:r>
          </a:p>
          <a:p>
            <a:pPr marL="243411" indent="-226478">
              <a:spcBef>
                <a:spcPts val="1317"/>
              </a:spcBef>
              <a:buFontTx/>
              <a:buChar char="•"/>
              <a:tabLst>
                <a:tab pos="253994" algn="l"/>
              </a:tabLst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Try our VIQ rooms or suites for the highest levels of comfort and </a:t>
            </a:r>
            <a:b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</a:b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grandeur</a:t>
            </a:r>
            <a:endParaRPr lang="en-US" sz="1867" dirty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</p:txBody>
      </p:sp>
      <p:sp>
        <p:nvSpPr>
          <p:cNvPr id="16" name="SHAPE">
            <a:hlinkClick r:id="rId5" action="ppaction://hlinksldjump"/>
          </p:cNvPr>
          <p:cNvSpPr/>
          <p:nvPr/>
        </p:nvSpPr>
        <p:spPr>
          <a:xfrm rot="10800000">
            <a:off x="10519834" y="5615517"/>
            <a:ext cx="1145117" cy="1242483"/>
          </a:xfrm>
          <a:custGeom>
            <a:avLst/>
            <a:gdLst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1316507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7155 w 858592"/>
              <a:gd name="connsiteY3" fmla="*/ 726225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9971 h 1316507"/>
              <a:gd name="connsiteX4" fmla="*/ 0 w 858592"/>
              <a:gd name="connsiteY4" fmla="*/ 0 h 1316507"/>
              <a:gd name="connsiteX0" fmla="*/ 12700 w 871292"/>
              <a:gd name="connsiteY0" fmla="*/ 0 h 1316507"/>
              <a:gd name="connsiteX1" fmla="*/ 871292 w 871292"/>
              <a:gd name="connsiteY1" fmla="*/ 0 h 1316507"/>
              <a:gd name="connsiteX2" fmla="*/ 871292 w 871292"/>
              <a:gd name="connsiteY2" fmla="*/ 1316507 h 1316507"/>
              <a:gd name="connsiteX3" fmla="*/ 0 w 871292"/>
              <a:gd name="connsiteY3" fmla="*/ 826796 h 1316507"/>
              <a:gd name="connsiteX4" fmla="*/ 12700 w 8712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38481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931697"/>
              <a:gd name="connsiteX1" fmla="*/ 858592 w 858592"/>
              <a:gd name="connsiteY1" fmla="*/ 0 h 931697"/>
              <a:gd name="connsiteX2" fmla="*/ 858592 w 858592"/>
              <a:gd name="connsiteY2" fmla="*/ 931697 h 931697"/>
              <a:gd name="connsiteX3" fmla="*/ 0 w 858592"/>
              <a:gd name="connsiteY3" fmla="*/ 441986 h 931697"/>
              <a:gd name="connsiteX4" fmla="*/ 0 w 858592"/>
              <a:gd name="connsiteY4" fmla="*/ 0 h 93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592" h="931697">
                <a:moveTo>
                  <a:pt x="0" y="0"/>
                </a:moveTo>
                <a:lnTo>
                  <a:pt x="858592" y="0"/>
                </a:lnTo>
                <a:lnTo>
                  <a:pt x="858592" y="931697"/>
                </a:lnTo>
                <a:lnTo>
                  <a:pt x="0" y="4419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46089" name="Picture 21"/>
          <p:cNvPicPr>
            <a:picLocks noChangeAspect="1"/>
          </p:cNvPicPr>
          <p:nvPr/>
        </p:nvPicPr>
        <p:blipFill>
          <a:blip r:embed="rId6"/>
          <a:srcRect l="19325" t="23889" r="17921" b="20947"/>
          <a:stretch>
            <a:fillRect/>
          </a:stretch>
        </p:blipFill>
        <p:spPr bwMode="auto">
          <a:xfrm>
            <a:off x="10547351" y="6096000"/>
            <a:ext cx="1119716" cy="69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8"/>
          <a:stretch/>
        </p:blipFill>
        <p:spPr>
          <a:xfrm>
            <a:off x="-3990" y="793"/>
            <a:ext cx="12192000" cy="68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834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backgroun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69"/>
            <a:ext cx="12192000" cy="685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DIM"/>
          <p:cNvSpPr/>
          <p:nvPr/>
        </p:nvSpPr>
        <p:spPr>
          <a:xfrm>
            <a:off x="-52916" y="10584"/>
            <a:ext cx="12242800" cy="6955368"/>
          </a:xfrm>
          <a:prstGeom prst="rect">
            <a:avLst/>
          </a:prstGeom>
          <a:solidFill>
            <a:schemeClr val="bg1">
              <a:lumMod val="6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5" name="Champagne bar"/>
          <p:cNvSpPr>
            <a:spLocks/>
          </p:cNvSpPr>
          <p:nvPr/>
        </p:nvSpPr>
        <p:spPr bwMode="auto">
          <a:xfrm>
            <a:off x="0" y="820374"/>
            <a:ext cx="7052824" cy="6041177"/>
          </a:xfrm>
          <a:custGeom>
            <a:avLst/>
            <a:gdLst>
              <a:gd name="T0" fmla="*/ 0 w 2949"/>
              <a:gd name="T1" fmla="*/ 1501 h 2526"/>
              <a:gd name="T2" fmla="*/ 908 w 2949"/>
              <a:gd name="T3" fmla="*/ 0 h 2526"/>
              <a:gd name="T4" fmla="*/ 2949 w 2949"/>
              <a:gd name="T5" fmla="*/ 1232 h 2526"/>
              <a:gd name="T6" fmla="*/ 2168 w 2949"/>
              <a:gd name="T7" fmla="*/ 2526 h 2526"/>
              <a:gd name="T8" fmla="*/ 0 w 2949"/>
              <a:gd name="T9" fmla="*/ 2526 h 2526"/>
              <a:gd name="T10" fmla="*/ 0 w 2949"/>
              <a:gd name="T11" fmla="*/ 1501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49" h="2526">
                <a:moveTo>
                  <a:pt x="0" y="1501"/>
                </a:moveTo>
                <a:lnTo>
                  <a:pt x="908" y="0"/>
                </a:lnTo>
                <a:lnTo>
                  <a:pt x="2949" y="1232"/>
                </a:lnTo>
                <a:lnTo>
                  <a:pt x="2168" y="2526"/>
                </a:lnTo>
                <a:lnTo>
                  <a:pt x="0" y="2526"/>
                </a:lnTo>
                <a:lnTo>
                  <a:pt x="0" y="1501"/>
                </a:lnTo>
                <a:close/>
              </a:path>
            </a:pathLst>
          </a:custGeom>
          <a:blipFill dpi="0" rotWithShape="1">
            <a:blip r:embed="rId4">
              <a:extLst/>
            </a:blip>
            <a:srcRect/>
            <a:stretch>
              <a:fillRect l="-14282" r="-14282"/>
            </a:stretch>
          </a:blipFill>
          <a:ln w="11113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2400"/>
          </a:p>
        </p:txBody>
      </p:sp>
      <p:sp>
        <p:nvSpPr>
          <p:cNvPr id="12" name="Champagne bar fade"/>
          <p:cNvSpPr>
            <a:spLocks/>
          </p:cNvSpPr>
          <p:nvPr/>
        </p:nvSpPr>
        <p:spPr bwMode="auto">
          <a:xfrm>
            <a:off x="0" y="821267"/>
            <a:ext cx="7052733" cy="6040967"/>
          </a:xfrm>
          <a:custGeom>
            <a:avLst/>
            <a:gdLst>
              <a:gd name="T0" fmla="*/ 0 w 2949"/>
              <a:gd name="T1" fmla="*/ 1501 h 2526"/>
              <a:gd name="T2" fmla="*/ 908 w 2949"/>
              <a:gd name="T3" fmla="*/ 0 h 2526"/>
              <a:gd name="T4" fmla="*/ 2949 w 2949"/>
              <a:gd name="T5" fmla="*/ 1232 h 2526"/>
              <a:gd name="T6" fmla="*/ 2168 w 2949"/>
              <a:gd name="T7" fmla="*/ 2526 h 2526"/>
              <a:gd name="T8" fmla="*/ 0 w 2949"/>
              <a:gd name="T9" fmla="*/ 2526 h 2526"/>
              <a:gd name="T10" fmla="*/ 0 w 2949"/>
              <a:gd name="T11" fmla="*/ 1501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49" h="2526">
                <a:moveTo>
                  <a:pt x="0" y="1501"/>
                </a:moveTo>
                <a:lnTo>
                  <a:pt x="908" y="0"/>
                </a:lnTo>
                <a:lnTo>
                  <a:pt x="2949" y="1232"/>
                </a:lnTo>
                <a:lnTo>
                  <a:pt x="2168" y="2526"/>
                </a:lnTo>
                <a:lnTo>
                  <a:pt x="0" y="2526"/>
                </a:lnTo>
                <a:lnTo>
                  <a:pt x="0" y="1501"/>
                </a:lnTo>
                <a:close/>
              </a:path>
            </a:pathLst>
          </a:custGeom>
          <a:solidFill>
            <a:srgbClr val="413A2C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sp>
        <p:nvSpPr>
          <p:cNvPr id="6" name="NSPCC"/>
          <p:cNvSpPr>
            <a:spLocks/>
          </p:cNvSpPr>
          <p:nvPr/>
        </p:nvSpPr>
        <p:spPr bwMode="auto">
          <a:xfrm>
            <a:off x="4168589" y="11635"/>
            <a:ext cx="8021607" cy="6853939"/>
          </a:xfrm>
          <a:custGeom>
            <a:avLst/>
            <a:gdLst>
              <a:gd name="T0" fmla="*/ 583 w 1674"/>
              <a:gd name="T1" fmla="*/ 0 h 1428"/>
              <a:gd name="T2" fmla="*/ 1673 w 1674"/>
              <a:gd name="T3" fmla="*/ 659 h 1428"/>
              <a:gd name="T4" fmla="*/ 1673 w 1674"/>
              <a:gd name="T5" fmla="*/ 1428 h 1428"/>
              <a:gd name="T6" fmla="*/ 754 w 1674"/>
              <a:gd name="T7" fmla="*/ 1428 h 1428"/>
              <a:gd name="T8" fmla="*/ 0 w 1674"/>
              <a:gd name="T9" fmla="*/ 966 h 1428"/>
              <a:gd name="T10" fmla="*/ 583 w 1674"/>
              <a:gd name="T11" fmla="*/ 0 h 1428"/>
              <a:gd name="T12" fmla="*/ 583 w 1674"/>
              <a:gd name="T13" fmla="*/ 0 h 1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74" h="1428">
                <a:moveTo>
                  <a:pt x="583" y="0"/>
                </a:moveTo>
                <a:cubicBezTo>
                  <a:pt x="1673" y="659"/>
                  <a:pt x="1673" y="659"/>
                  <a:pt x="1673" y="659"/>
                </a:cubicBezTo>
                <a:cubicBezTo>
                  <a:pt x="1673" y="914"/>
                  <a:pt x="1674" y="1173"/>
                  <a:pt x="1673" y="1428"/>
                </a:cubicBezTo>
                <a:cubicBezTo>
                  <a:pt x="754" y="1428"/>
                  <a:pt x="754" y="1428"/>
                  <a:pt x="754" y="1428"/>
                </a:cubicBezTo>
                <a:cubicBezTo>
                  <a:pt x="0" y="966"/>
                  <a:pt x="0" y="966"/>
                  <a:pt x="0" y="966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0"/>
                  <a:pt x="583" y="0"/>
                  <a:pt x="583" y="0"/>
                </a:cubicBezTo>
                <a:close/>
              </a:path>
            </a:pathLst>
          </a:custGeom>
          <a:blipFill dpi="0" rotWithShape="1">
            <a:blip r:embed="rId5">
              <a:extLst/>
            </a:blip>
            <a:srcRect/>
            <a:stretch>
              <a:fillRect l="-882" r="-40521" b="-10430"/>
            </a:stretch>
          </a:blipFill>
          <a:ln w="11113" cap="flat">
            <a:noFill/>
            <a:prstDash val="solid"/>
            <a:miter lim="800000"/>
            <a:headEnd/>
            <a:tailEnd/>
          </a:ln>
        </p:spPr>
        <p:txBody>
          <a:bodyPr lIns="3264000" bIns="288000" anchor="b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Proud to support NSPCC</a:t>
            </a:r>
            <a:endParaRPr lang="en-GB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NSPCC fade"/>
          <p:cNvSpPr>
            <a:spLocks/>
          </p:cNvSpPr>
          <p:nvPr/>
        </p:nvSpPr>
        <p:spPr bwMode="auto">
          <a:xfrm>
            <a:off x="4167718" y="10585"/>
            <a:ext cx="8022167" cy="6853767"/>
          </a:xfrm>
          <a:custGeom>
            <a:avLst/>
            <a:gdLst>
              <a:gd name="T0" fmla="*/ 583 w 1674"/>
              <a:gd name="T1" fmla="*/ 0 h 1428"/>
              <a:gd name="T2" fmla="*/ 1673 w 1674"/>
              <a:gd name="T3" fmla="*/ 659 h 1428"/>
              <a:gd name="T4" fmla="*/ 1673 w 1674"/>
              <a:gd name="T5" fmla="*/ 1428 h 1428"/>
              <a:gd name="T6" fmla="*/ 754 w 1674"/>
              <a:gd name="T7" fmla="*/ 1428 h 1428"/>
              <a:gd name="T8" fmla="*/ 0 w 1674"/>
              <a:gd name="T9" fmla="*/ 966 h 1428"/>
              <a:gd name="T10" fmla="*/ 583 w 1674"/>
              <a:gd name="T11" fmla="*/ 0 h 1428"/>
              <a:gd name="T12" fmla="*/ 583 w 1674"/>
              <a:gd name="T13" fmla="*/ 0 h 1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74" h="1428">
                <a:moveTo>
                  <a:pt x="583" y="0"/>
                </a:moveTo>
                <a:cubicBezTo>
                  <a:pt x="1673" y="659"/>
                  <a:pt x="1673" y="659"/>
                  <a:pt x="1673" y="659"/>
                </a:cubicBezTo>
                <a:cubicBezTo>
                  <a:pt x="1673" y="914"/>
                  <a:pt x="1674" y="1173"/>
                  <a:pt x="1673" y="1428"/>
                </a:cubicBezTo>
                <a:cubicBezTo>
                  <a:pt x="754" y="1428"/>
                  <a:pt x="754" y="1428"/>
                  <a:pt x="754" y="1428"/>
                </a:cubicBezTo>
                <a:cubicBezTo>
                  <a:pt x="0" y="966"/>
                  <a:pt x="0" y="966"/>
                  <a:pt x="0" y="966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0"/>
                  <a:pt x="583" y="0"/>
                  <a:pt x="583" y="0"/>
                </a:cubicBezTo>
                <a:close/>
              </a:path>
            </a:pathLst>
          </a:custGeom>
          <a:solidFill>
            <a:srgbClr val="413A2C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sp>
        <p:nvSpPr>
          <p:cNvPr id="10" name="Pour"/>
          <p:cNvSpPr>
            <a:spLocks/>
          </p:cNvSpPr>
          <p:nvPr/>
        </p:nvSpPr>
        <p:spPr bwMode="auto">
          <a:xfrm>
            <a:off x="0" y="820374"/>
            <a:ext cx="7052824" cy="6041177"/>
          </a:xfrm>
          <a:custGeom>
            <a:avLst/>
            <a:gdLst>
              <a:gd name="T0" fmla="*/ 0 w 2949"/>
              <a:gd name="T1" fmla="*/ 1501 h 2526"/>
              <a:gd name="T2" fmla="*/ 908 w 2949"/>
              <a:gd name="T3" fmla="*/ 0 h 2526"/>
              <a:gd name="T4" fmla="*/ 2949 w 2949"/>
              <a:gd name="T5" fmla="*/ 1232 h 2526"/>
              <a:gd name="T6" fmla="*/ 2168 w 2949"/>
              <a:gd name="T7" fmla="*/ 2526 h 2526"/>
              <a:gd name="T8" fmla="*/ 0 w 2949"/>
              <a:gd name="T9" fmla="*/ 2526 h 2526"/>
              <a:gd name="T10" fmla="*/ 0 w 2949"/>
              <a:gd name="T11" fmla="*/ 1501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49" h="2526">
                <a:moveTo>
                  <a:pt x="0" y="1501"/>
                </a:moveTo>
                <a:lnTo>
                  <a:pt x="908" y="0"/>
                </a:lnTo>
                <a:lnTo>
                  <a:pt x="2949" y="1232"/>
                </a:lnTo>
                <a:lnTo>
                  <a:pt x="2168" y="2526"/>
                </a:lnTo>
                <a:lnTo>
                  <a:pt x="0" y="2526"/>
                </a:lnTo>
                <a:lnTo>
                  <a:pt x="0" y="1501"/>
                </a:lnTo>
                <a:close/>
              </a:path>
            </a:pathLst>
          </a:custGeom>
          <a:blipFill dpi="0" rotWithShape="1">
            <a:blip r:embed="rId6">
              <a:extLst/>
            </a:blip>
            <a:srcRect/>
            <a:stretch>
              <a:fillRect l="-14215" r="-183"/>
            </a:stretch>
          </a:blipFill>
          <a:ln w="11113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2400"/>
          </a:p>
        </p:txBody>
      </p:sp>
      <p:sp>
        <p:nvSpPr>
          <p:cNvPr id="13" name="Pour fade"/>
          <p:cNvSpPr>
            <a:spLocks/>
          </p:cNvSpPr>
          <p:nvPr/>
        </p:nvSpPr>
        <p:spPr bwMode="auto">
          <a:xfrm>
            <a:off x="0" y="821267"/>
            <a:ext cx="7052733" cy="6040967"/>
          </a:xfrm>
          <a:custGeom>
            <a:avLst/>
            <a:gdLst>
              <a:gd name="T0" fmla="*/ 0 w 2949"/>
              <a:gd name="T1" fmla="*/ 1501 h 2526"/>
              <a:gd name="T2" fmla="*/ 908 w 2949"/>
              <a:gd name="T3" fmla="*/ 0 h 2526"/>
              <a:gd name="T4" fmla="*/ 2949 w 2949"/>
              <a:gd name="T5" fmla="*/ 1232 h 2526"/>
              <a:gd name="T6" fmla="*/ 2168 w 2949"/>
              <a:gd name="T7" fmla="*/ 2526 h 2526"/>
              <a:gd name="T8" fmla="*/ 0 w 2949"/>
              <a:gd name="T9" fmla="*/ 2526 h 2526"/>
              <a:gd name="T10" fmla="*/ 0 w 2949"/>
              <a:gd name="T11" fmla="*/ 1501 h 25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49" h="2526">
                <a:moveTo>
                  <a:pt x="0" y="1501"/>
                </a:moveTo>
                <a:lnTo>
                  <a:pt x="908" y="0"/>
                </a:lnTo>
                <a:lnTo>
                  <a:pt x="2949" y="1232"/>
                </a:lnTo>
                <a:lnTo>
                  <a:pt x="2168" y="2526"/>
                </a:lnTo>
                <a:lnTo>
                  <a:pt x="0" y="2526"/>
                </a:lnTo>
                <a:lnTo>
                  <a:pt x="0" y="1501"/>
                </a:lnTo>
                <a:close/>
              </a:path>
            </a:pathLst>
          </a:custGeom>
          <a:solidFill>
            <a:srgbClr val="413A2C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sp>
        <p:nvSpPr>
          <p:cNvPr id="16" name="Library"/>
          <p:cNvSpPr>
            <a:spLocks/>
          </p:cNvSpPr>
          <p:nvPr/>
        </p:nvSpPr>
        <p:spPr bwMode="auto">
          <a:xfrm>
            <a:off x="4168589" y="11635"/>
            <a:ext cx="8021607" cy="6853939"/>
          </a:xfrm>
          <a:custGeom>
            <a:avLst/>
            <a:gdLst>
              <a:gd name="T0" fmla="*/ 583 w 1674"/>
              <a:gd name="T1" fmla="*/ 0 h 1428"/>
              <a:gd name="T2" fmla="*/ 1673 w 1674"/>
              <a:gd name="T3" fmla="*/ 659 h 1428"/>
              <a:gd name="T4" fmla="*/ 1673 w 1674"/>
              <a:gd name="T5" fmla="*/ 1428 h 1428"/>
              <a:gd name="T6" fmla="*/ 754 w 1674"/>
              <a:gd name="T7" fmla="*/ 1428 h 1428"/>
              <a:gd name="T8" fmla="*/ 0 w 1674"/>
              <a:gd name="T9" fmla="*/ 966 h 1428"/>
              <a:gd name="T10" fmla="*/ 583 w 1674"/>
              <a:gd name="T11" fmla="*/ 0 h 1428"/>
              <a:gd name="T12" fmla="*/ 583 w 1674"/>
              <a:gd name="T13" fmla="*/ 0 h 1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74" h="1428">
                <a:moveTo>
                  <a:pt x="583" y="0"/>
                </a:moveTo>
                <a:cubicBezTo>
                  <a:pt x="1673" y="659"/>
                  <a:pt x="1673" y="659"/>
                  <a:pt x="1673" y="659"/>
                </a:cubicBezTo>
                <a:cubicBezTo>
                  <a:pt x="1673" y="914"/>
                  <a:pt x="1674" y="1173"/>
                  <a:pt x="1673" y="1428"/>
                </a:cubicBezTo>
                <a:cubicBezTo>
                  <a:pt x="754" y="1428"/>
                  <a:pt x="754" y="1428"/>
                  <a:pt x="754" y="1428"/>
                </a:cubicBezTo>
                <a:cubicBezTo>
                  <a:pt x="0" y="966"/>
                  <a:pt x="0" y="966"/>
                  <a:pt x="0" y="966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0"/>
                  <a:pt x="583" y="0"/>
                  <a:pt x="583" y="0"/>
                </a:cubicBezTo>
                <a:close/>
              </a:path>
            </a:pathLst>
          </a:custGeom>
          <a:blipFill dpi="0" rotWithShape="1">
            <a:blip r:embed="rId7">
              <a:extLst/>
            </a:blip>
            <a:srcRect/>
            <a:stretch>
              <a:fillRect l="-14144" r="-14144"/>
            </a:stretch>
          </a:blipFill>
          <a:ln w="11113" cap="flat">
            <a:noFill/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2400"/>
          </a:p>
        </p:txBody>
      </p:sp>
      <p:sp>
        <p:nvSpPr>
          <p:cNvPr id="11" name="Library fade"/>
          <p:cNvSpPr>
            <a:spLocks/>
          </p:cNvSpPr>
          <p:nvPr/>
        </p:nvSpPr>
        <p:spPr bwMode="auto">
          <a:xfrm>
            <a:off x="4167718" y="10585"/>
            <a:ext cx="8022167" cy="6853767"/>
          </a:xfrm>
          <a:custGeom>
            <a:avLst/>
            <a:gdLst>
              <a:gd name="T0" fmla="*/ 583 w 1674"/>
              <a:gd name="T1" fmla="*/ 0 h 1428"/>
              <a:gd name="T2" fmla="*/ 1673 w 1674"/>
              <a:gd name="T3" fmla="*/ 659 h 1428"/>
              <a:gd name="T4" fmla="*/ 1673 w 1674"/>
              <a:gd name="T5" fmla="*/ 1428 h 1428"/>
              <a:gd name="T6" fmla="*/ 754 w 1674"/>
              <a:gd name="T7" fmla="*/ 1428 h 1428"/>
              <a:gd name="T8" fmla="*/ 0 w 1674"/>
              <a:gd name="T9" fmla="*/ 966 h 1428"/>
              <a:gd name="T10" fmla="*/ 583 w 1674"/>
              <a:gd name="T11" fmla="*/ 0 h 1428"/>
              <a:gd name="T12" fmla="*/ 583 w 1674"/>
              <a:gd name="T13" fmla="*/ 0 h 1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74" h="1428">
                <a:moveTo>
                  <a:pt x="583" y="0"/>
                </a:moveTo>
                <a:cubicBezTo>
                  <a:pt x="1673" y="659"/>
                  <a:pt x="1673" y="659"/>
                  <a:pt x="1673" y="659"/>
                </a:cubicBezTo>
                <a:cubicBezTo>
                  <a:pt x="1673" y="914"/>
                  <a:pt x="1674" y="1173"/>
                  <a:pt x="1673" y="1428"/>
                </a:cubicBezTo>
                <a:cubicBezTo>
                  <a:pt x="754" y="1428"/>
                  <a:pt x="754" y="1428"/>
                  <a:pt x="754" y="1428"/>
                </a:cubicBezTo>
                <a:cubicBezTo>
                  <a:pt x="0" y="966"/>
                  <a:pt x="0" y="966"/>
                  <a:pt x="0" y="966"/>
                </a:cubicBezTo>
                <a:cubicBezTo>
                  <a:pt x="583" y="0"/>
                  <a:pt x="583" y="0"/>
                  <a:pt x="583" y="0"/>
                </a:cubicBezTo>
                <a:cubicBezTo>
                  <a:pt x="583" y="0"/>
                  <a:pt x="583" y="0"/>
                  <a:pt x="583" y="0"/>
                </a:cubicBezTo>
                <a:close/>
              </a:path>
            </a:pathLst>
          </a:custGeom>
          <a:solidFill>
            <a:srgbClr val="413A2C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pic>
        <p:nvPicPr>
          <p:cNvPr id="18" name="OH logo"/>
          <p:cNvPicPr>
            <a:picLocks noChangeAspect="1"/>
          </p:cNvPicPr>
          <p:nvPr/>
        </p:nvPicPr>
        <p:blipFill>
          <a:blip r:embed="rId8"/>
          <a:srcRect l="19325" t="23889" r="17921" b="20947"/>
          <a:stretch>
            <a:fillRect/>
          </a:stretch>
        </p:blipFill>
        <p:spPr bwMode="auto">
          <a:xfrm>
            <a:off x="4288367" y="1871134"/>
            <a:ext cx="3615267" cy="2250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mall logo"/>
          <p:cNvGrpSpPr>
            <a:grpSpLocks/>
          </p:cNvGrpSpPr>
          <p:nvPr/>
        </p:nvGrpSpPr>
        <p:grpSpPr bwMode="auto">
          <a:xfrm>
            <a:off x="10222442" y="-272482"/>
            <a:ext cx="1722967" cy="1514967"/>
            <a:chOff x="7667163" y="-204751"/>
            <a:chExt cx="1291850" cy="1136448"/>
          </a:xfrm>
        </p:grpSpPr>
        <p:sp>
          <p:nvSpPr>
            <p:cNvPr id="17" name="Logo">
              <a:hlinkClick r:id="rId9" action="ppaction://hlinksldjump"/>
            </p:cNvPr>
            <p:cNvSpPr/>
            <p:nvPr/>
          </p:nvSpPr>
          <p:spPr>
            <a:xfrm>
              <a:off x="7883794" y="-349"/>
              <a:ext cx="858589" cy="932046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50199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67163" y="-204751"/>
              <a:ext cx="1291850" cy="915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995601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63"/>
            <a:ext cx="12192000" cy="685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OX"/>
          <p:cNvSpPr/>
          <p:nvPr/>
        </p:nvSpPr>
        <p:spPr>
          <a:xfrm rot="10800000" flipV="1">
            <a:off x="5725583" y="1524001"/>
            <a:ext cx="6487581" cy="5338233"/>
          </a:xfrm>
          <a:custGeom>
            <a:avLst/>
            <a:gdLst>
              <a:gd name="connsiteX0" fmla="*/ 0 w 5651381"/>
              <a:gd name="connsiteY0" fmla="*/ 0 h 2716923"/>
              <a:gd name="connsiteX1" fmla="*/ 5651381 w 5651381"/>
              <a:gd name="connsiteY1" fmla="*/ 0 h 2716923"/>
              <a:gd name="connsiteX2" fmla="*/ 5651381 w 5651381"/>
              <a:gd name="connsiteY2" fmla="*/ 2716923 h 2716923"/>
              <a:gd name="connsiteX3" fmla="*/ 0 w 5651381"/>
              <a:gd name="connsiteY3" fmla="*/ 2716923 h 2716923"/>
              <a:gd name="connsiteX4" fmla="*/ 0 w 5651381"/>
              <a:gd name="connsiteY4" fmla="*/ 0 h 2716923"/>
              <a:gd name="connsiteX0" fmla="*/ 1375258 w 5651381"/>
              <a:gd name="connsiteY0" fmla="*/ 0 h 4238485"/>
              <a:gd name="connsiteX1" fmla="*/ 5651381 w 5651381"/>
              <a:gd name="connsiteY1" fmla="*/ 1521562 h 4238485"/>
              <a:gd name="connsiteX2" fmla="*/ 5651381 w 5651381"/>
              <a:gd name="connsiteY2" fmla="*/ 4238485 h 4238485"/>
              <a:gd name="connsiteX3" fmla="*/ 0 w 5651381"/>
              <a:gd name="connsiteY3" fmla="*/ 4238485 h 4238485"/>
              <a:gd name="connsiteX4" fmla="*/ 1375258 w 5651381"/>
              <a:gd name="connsiteY4" fmla="*/ 0 h 4238485"/>
              <a:gd name="connsiteX0" fmla="*/ 1375258 w 5651381"/>
              <a:gd name="connsiteY0" fmla="*/ 0 h 4238485"/>
              <a:gd name="connsiteX1" fmla="*/ 5022274 w 5651381"/>
              <a:gd name="connsiteY1" fmla="*/ 2538374 h 4238485"/>
              <a:gd name="connsiteX2" fmla="*/ 5651381 w 5651381"/>
              <a:gd name="connsiteY2" fmla="*/ 4238485 h 4238485"/>
              <a:gd name="connsiteX3" fmla="*/ 0 w 5651381"/>
              <a:gd name="connsiteY3" fmla="*/ 4238485 h 4238485"/>
              <a:gd name="connsiteX4" fmla="*/ 1375258 w 5651381"/>
              <a:gd name="connsiteY4" fmla="*/ 0 h 4238485"/>
              <a:gd name="connsiteX0" fmla="*/ 1375258 w 5314882"/>
              <a:gd name="connsiteY0" fmla="*/ 0 h 5123624"/>
              <a:gd name="connsiteX1" fmla="*/ 5022274 w 5314882"/>
              <a:gd name="connsiteY1" fmla="*/ 2538374 h 5123624"/>
              <a:gd name="connsiteX2" fmla="*/ 5314882 w 5314882"/>
              <a:gd name="connsiteY2" fmla="*/ 5123624 h 5123624"/>
              <a:gd name="connsiteX3" fmla="*/ 0 w 5314882"/>
              <a:gd name="connsiteY3" fmla="*/ 4238485 h 5123624"/>
              <a:gd name="connsiteX4" fmla="*/ 1375258 w 5314882"/>
              <a:gd name="connsiteY4" fmla="*/ 0 h 5123624"/>
              <a:gd name="connsiteX0" fmla="*/ 1375258 w 5336828"/>
              <a:gd name="connsiteY0" fmla="*/ 0 h 5123624"/>
              <a:gd name="connsiteX1" fmla="*/ 5336828 w 5336828"/>
              <a:gd name="connsiteY1" fmla="*/ 2348179 h 5123624"/>
              <a:gd name="connsiteX2" fmla="*/ 5314882 w 5336828"/>
              <a:gd name="connsiteY2" fmla="*/ 5123624 h 5123624"/>
              <a:gd name="connsiteX3" fmla="*/ 0 w 5336828"/>
              <a:gd name="connsiteY3" fmla="*/ 4238485 h 5123624"/>
              <a:gd name="connsiteX4" fmla="*/ 1375258 w 5336828"/>
              <a:gd name="connsiteY4" fmla="*/ 0 h 5123624"/>
              <a:gd name="connsiteX0" fmla="*/ 1389888 w 5336828"/>
              <a:gd name="connsiteY0" fmla="*/ 0 h 5116309"/>
              <a:gd name="connsiteX1" fmla="*/ 5336828 w 5336828"/>
              <a:gd name="connsiteY1" fmla="*/ 2340864 h 5116309"/>
              <a:gd name="connsiteX2" fmla="*/ 5314882 w 5336828"/>
              <a:gd name="connsiteY2" fmla="*/ 5116309 h 5116309"/>
              <a:gd name="connsiteX3" fmla="*/ 0 w 5336828"/>
              <a:gd name="connsiteY3" fmla="*/ 4231170 h 5116309"/>
              <a:gd name="connsiteX4" fmla="*/ 1389888 w 5336828"/>
              <a:gd name="connsiteY4" fmla="*/ 0 h 5116309"/>
              <a:gd name="connsiteX0" fmla="*/ 1470355 w 5336828"/>
              <a:gd name="connsiteY0" fmla="*/ 0 h 4911484"/>
              <a:gd name="connsiteX1" fmla="*/ 5336828 w 5336828"/>
              <a:gd name="connsiteY1" fmla="*/ 2136039 h 4911484"/>
              <a:gd name="connsiteX2" fmla="*/ 5314882 w 5336828"/>
              <a:gd name="connsiteY2" fmla="*/ 4911484 h 4911484"/>
              <a:gd name="connsiteX3" fmla="*/ 0 w 5336828"/>
              <a:gd name="connsiteY3" fmla="*/ 4026345 h 4911484"/>
              <a:gd name="connsiteX4" fmla="*/ 1470355 w 5336828"/>
              <a:gd name="connsiteY4" fmla="*/ 0 h 4911484"/>
              <a:gd name="connsiteX0" fmla="*/ 1367942 w 5336828"/>
              <a:gd name="connsiteY0" fmla="*/ 0 h 5145570"/>
              <a:gd name="connsiteX1" fmla="*/ 5336828 w 5336828"/>
              <a:gd name="connsiteY1" fmla="*/ 2370125 h 5145570"/>
              <a:gd name="connsiteX2" fmla="*/ 5314882 w 5336828"/>
              <a:gd name="connsiteY2" fmla="*/ 5145570 h 5145570"/>
              <a:gd name="connsiteX3" fmla="*/ 0 w 5336828"/>
              <a:gd name="connsiteY3" fmla="*/ 4260431 h 5145570"/>
              <a:gd name="connsiteX4" fmla="*/ 1367942 w 5336828"/>
              <a:gd name="connsiteY4" fmla="*/ 0 h 5145570"/>
              <a:gd name="connsiteX0" fmla="*/ 2311602 w 6280488"/>
              <a:gd name="connsiteY0" fmla="*/ 0 h 5145570"/>
              <a:gd name="connsiteX1" fmla="*/ 6280488 w 6280488"/>
              <a:gd name="connsiteY1" fmla="*/ 2370125 h 5145570"/>
              <a:gd name="connsiteX2" fmla="*/ 6258542 w 6280488"/>
              <a:gd name="connsiteY2" fmla="*/ 5145570 h 5145570"/>
              <a:gd name="connsiteX3" fmla="*/ 0 w 6280488"/>
              <a:gd name="connsiteY3" fmla="*/ 3945877 h 5145570"/>
              <a:gd name="connsiteX4" fmla="*/ 2311602 w 6280488"/>
              <a:gd name="connsiteY4" fmla="*/ 0 h 5145570"/>
              <a:gd name="connsiteX0" fmla="*/ 965605 w 4934491"/>
              <a:gd name="connsiteY0" fmla="*/ 0 h 5145570"/>
              <a:gd name="connsiteX1" fmla="*/ 4934491 w 4934491"/>
              <a:gd name="connsiteY1" fmla="*/ 2370125 h 5145570"/>
              <a:gd name="connsiteX2" fmla="*/ 4912545 w 4934491"/>
              <a:gd name="connsiteY2" fmla="*/ 5145570 h 5145570"/>
              <a:gd name="connsiteX3" fmla="*/ 0 w 4934491"/>
              <a:gd name="connsiteY3" fmla="*/ 3821519 h 5145570"/>
              <a:gd name="connsiteX4" fmla="*/ 965605 w 4934491"/>
              <a:gd name="connsiteY4" fmla="*/ 0 h 5145570"/>
              <a:gd name="connsiteX0" fmla="*/ 2201874 w 6170760"/>
              <a:gd name="connsiteY0" fmla="*/ 0 h 5145570"/>
              <a:gd name="connsiteX1" fmla="*/ 6170760 w 6170760"/>
              <a:gd name="connsiteY1" fmla="*/ 2370125 h 5145570"/>
              <a:gd name="connsiteX2" fmla="*/ 6148814 w 6170760"/>
              <a:gd name="connsiteY2" fmla="*/ 5145570 h 5145570"/>
              <a:gd name="connsiteX3" fmla="*/ 0 w 6170760"/>
              <a:gd name="connsiteY3" fmla="*/ 3697161 h 5145570"/>
              <a:gd name="connsiteX4" fmla="*/ 2201874 w 6170760"/>
              <a:gd name="connsiteY4" fmla="*/ 0 h 5145570"/>
              <a:gd name="connsiteX0" fmla="*/ 2201874 w 6170760"/>
              <a:gd name="connsiteY0" fmla="*/ 0 h 5145570"/>
              <a:gd name="connsiteX1" fmla="*/ 6170760 w 6170760"/>
              <a:gd name="connsiteY1" fmla="*/ 2370125 h 5145570"/>
              <a:gd name="connsiteX2" fmla="*/ 6148814 w 6170760"/>
              <a:gd name="connsiteY2" fmla="*/ 5145570 h 5145570"/>
              <a:gd name="connsiteX3" fmla="*/ 6143234 w 6170760"/>
              <a:gd name="connsiteY3" fmla="*/ 5141491 h 5145570"/>
              <a:gd name="connsiteX4" fmla="*/ 0 w 6170760"/>
              <a:gd name="connsiteY4" fmla="*/ 3697161 h 5145570"/>
              <a:gd name="connsiteX5" fmla="*/ 2201874 w 6170760"/>
              <a:gd name="connsiteY5" fmla="*/ 0 h 5145570"/>
              <a:gd name="connsiteX0" fmla="*/ 2201874 w 6170760"/>
              <a:gd name="connsiteY0" fmla="*/ 0 h 5156122"/>
              <a:gd name="connsiteX1" fmla="*/ 6170760 w 6170760"/>
              <a:gd name="connsiteY1" fmla="*/ 2370125 h 5156122"/>
              <a:gd name="connsiteX2" fmla="*/ 6148814 w 6170760"/>
              <a:gd name="connsiteY2" fmla="*/ 5145570 h 5156122"/>
              <a:gd name="connsiteX3" fmla="*/ 2492950 w 6170760"/>
              <a:gd name="connsiteY3" fmla="*/ 5156122 h 5156122"/>
              <a:gd name="connsiteX4" fmla="*/ 0 w 6170760"/>
              <a:gd name="connsiteY4" fmla="*/ 3697161 h 5156122"/>
              <a:gd name="connsiteX5" fmla="*/ 2201874 w 6170760"/>
              <a:gd name="connsiteY5" fmla="*/ 0 h 5156122"/>
              <a:gd name="connsiteX0" fmla="*/ 2201874 w 6170760"/>
              <a:gd name="connsiteY0" fmla="*/ 0 h 5156122"/>
              <a:gd name="connsiteX1" fmla="*/ 6170760 w 6170760"/>
              <a:gd name="connsiteY1" fmla="*/ 2370125 h 5156122"/>
              <a:gd name="connsiteX2" fmla="*/ 6163444 w 6170760"/>
              <a:gd name="connsiteY2" fmla="*/ 5145570 h 5156122"/>
              <a:gd name="connsiteX3" fmla="*/ 2492950 w 6170760"/>
              <a:gd name="connsiteY3" fmla="*/ 5156122 h 5156122"/>
              <a:gd name="connsiteX4" fmla="*/ 0 w 6170760"/>
              <a:gd name="connsiteY4" fmla="*/ 3697161 h 5156122"/>
              <a:gd name="connsiteX5" fmla="*/ 2201874 w 6170760"/>
              <a:gd name="connsiteY5" fmla="*/ 0 h 5156122"/>
              <a:gd name="connsiteX0" fmla="*/ 2060904 w 6029790"/>
              <a:gd name="connsiteY0" fmla="*/ 0 h 5156122"/>
              <a:gd name="connsiteX1" fmla="*/ 6029790 w 6029790"/>
              <a:gd name="connsiteY1" fmla="*/ 2370125 h 5156122"/>
              <a:gd name="connsiteX2" fmla="*/ 6022474 w 6029790"/>
              <a:gd name="connsiteY2" fmla="*/ 5145570 h 5156122"/>
              <a:gd name="connsiteX3" fmla="*/ 2351980 w 6029790"/>
              <a:gd name="connsiteY3" fmla="*/ 5156122 h 5156122"/>
              <a:gd name="connsiteX4" fmla="*/ 0 w 6029790"/>
              <a:gd name="connsiteY4" fmla="*/ 3640011 h 5156122"/>
              <a:gd name="connsiteX5" fmla="*/ 2060904 w 6029790"/>
              <a:gd name="connsiteY5" fmla="*/ 0 h 5156122"/>
              <a:gd name="connsiteX0" fmla="*/ 2220924 w 6189810"/>
              <a:gd name="connsiteY0" fmla="*/ 0 h 5156122"/>
              <a:gd name="connsiteX1" fmla="*/ 6189810 w 6189810"/>
              <a:gd name="connsiteY1" fmla="*/ 2370125 h 5156122"/>
              <a:gd name="connsiteX2" fmla="*/ 6182494 w 6189810"/>
              <a:gd name="connsiteY2" fmla="*/ 5145570 h 5156122"/>
              <a:gd name="connsiteX3" fmla="*/ 2512000 w 6189810"/>
              <a:gd name="connsiteY3" fmla="*/ 5156122 h 5156122"/>
              <a:gd name="connsiteX4" fmla="*/ 0 w 6189810"/>
              <a:gd name="connsiteY4" fmla="*/ 3670491 h 5156122"/>
              <a:gd name="connsiteX5" fmla="*/ 2220924 w 6189810"/>
              <a:gd name="connsiteY5" fmla="*/ 0 h 5156122"/>
              <a:gd name="connsiteX0" fmla="*/ 2220924 w 6182516"/>
              <a:gd name="connsiteY0" fmla="*/ 0 h 5156122"/>
              <a:gd name="connsiteX1" fmla="*/ 5991690 w 6182516"/>
              <a:gd name="connsiteY1" fmla="*/ 2404415 h 5156122"/>
              <a:gd name="connsiteX2" fmla="*/ 6182494 w 6182516"/>
              <a:gd name="connsiteY2" fmla="*/ 5145570 h 5156122"/>
              <a:gd name="connsiteX3" fmla="*/ 2512000 w 6182516"/>
              <a:gd name="connsiteY3" fmla="*/ 5156122 h 5156122"/>
              <a:gd name="connsiteX4" fmla="*/ 0 w 6182516"/>
              <a:gd name="connsiteY4" fmla="*/ 3670491 h 5156122"/>
              <a:gd name="connsiteX5" fmla="*/ 2220924 w 6182516"/>
              <a:gd name="connsiteY5" fmla="*/ 0 h 5156122"/>
              <a:gd name="connsiteX0" fmla="*/ 2220924 w 6182666"/>
              <a:gd name="connsiteY0" fmla="*/ 0 h 5156122"/>
              <a:gd name="connsiteX1" fmla="*/ 6163140 w 6182666"/>
              <a:gd name="connsiteY1" fmla="*/ 2362505 h 5156122"/>
              <a:gd name="connsiteX2" fmla="*/ 6182494 w 6182666"/>
              <a:gd name="connsiteY2" fmla="*/ 5145570 h 5156122"/>
              <a:gd name="connsiteX3" fmla="*/ 2512000 w 6182666"/>
              <a:gd name="connsiteY3" fmla="*/ 5156122 h 5156122"/>
              <a:gd name="connsiteX4" fmla="*/ 0 w 6182666"/>
              <a:gd name="connsiteY4" fmla="*/ 3670491 h 5156122"/>
              <a:gd name="connsiteX5" fmla="*/ 2220924 w 6182666"/>
              <a:gd name="connsiteY5" fmla="*/ 0 h 5156122"/>
              <a:gd name="connsiteX0" fmla="*/ 2220924 w 6163140"/>
              <a:gd name="connsiteY0" fmla="*/ 0 h 5156122"/>
              <a:gd name="connsiteX1" fmla="*/ 6163140 w 6163140"/>
              <a:gd name="connsiteY1" fmla="*/ 2362505 h 5156122"/>
              <a:gd name="connsiteX2" fmla="*/ 5786254 w 6163140"/>
              <a:gd name="connsiteY2" fmla="*/ 5061750 h 5156122"/>
              <a:gd name="connsiteX3" fmla="*/ 2512000 w 6163140"/>
              <a:gd name="connsiteY3" fmla="*/ 5156122 h 5156122"/>
              <a:gd name="connsiteX4" fmla="*/ 0 w 6163140"/>
              <a:gd name="connsiteY4" fmla="*/ 3670491 h 5156122"/>
              <a:gd name="connsiteX5" fmla="*/ 2220924 w 6163140"/>
              <a:gd name="connsiteY5" fmla="*/ 0 h 5156122"/>
              <a:gd name="connsiteX0" fmla="*/ 2220924 w 6163140"/>
              <a:gd name="connsiteY0" fmla="*/ 0 h 5156122"/>
              <a:gd name="connsiteX1" fmla="*/ 6163140 w 6163140"/>
              <a:gd name="connsiteY1" fmla="*/ 2362505 h 5156122"/>
              <a:gd name="connsiteX2" fmla="*/ 6159634 w 6163140"/>
              <a:gd name="connsiteY2" fmla="*/ 5145570 h 5156122"/>
              <a:gd name="connsiteX3" fmla="*/ 2512000 w 6163140"/>
              <a:gd name="connsiteY3" fmla="*/ 5156122 h 5156122"/>
              <a:gd name="connsiteX4" fmla="*/ 0 w 6163140"/>
              <a:gd name="connsiteY4" fmla="*/ 3670491 h 5156122"/>
              <a:gd name="connsiteX5" fmla="*/ 2220924 w 6163140"/>
              <a:gd name="connsiteY5" fmla="*/ 0 h 5156122"/>
              <a:gd name="connsiteX0" fmla="*/ 2220924 w 6163140"/>
              <a:gd name="connsiteY0" fmla="*/ 0 h 5145570"/>
              <a:gd name="connsiteX1" fmla="*/ 6163140 w 6163140"/>
              <a:gd name="connsiteY1" fmla="*/ 2362505 h 5145570"/>
              <a:gd name="connsiteX2" fmla="*/ 6159634 w 6163140"/>
              <a:gd name="connsiteY2" fmla="*/ 5145570 h 5145570"/>
              <a:gd name="connsiteX3" fmla="*/ 2458660 w 6163140"/>
              <a:gd name="connsiteY3" fmla="*/ 5144692 h 5145570"/>
              <a:gd name="connsiteX4" fmla="*/ 0 w 6163140"/>
              <a:gd name="connsiteY4" fmla="*/ 3670491 h 5145570"/>
              <a:gd name="connsiteX5" fmla="*/ 2220924 w 6163140"/>
              <a:gd name="connsiteY5" fmla="*/ 0 h 5145570"/>
              <a:gd name="connsiteX0" fmla="*/ 2220924 w 6163140"/>
              <a:gd name="connsiteY0" fmla="*/ 0 h 5145570"/>
              <a:gd name="connsiteX1" fmla="*/ 6163140 w 6163140"/>
              <a:gd name="connsiteY1" fmla="*/ 2362505 h 5145570"/>
              <a:gd name="connsiteX2" fmla="*/ 6159634 w 6163140"/>
              <a:gd name="connsiteY2" fmla="*/ 5145570 h 5145570"/>
              <a:gd name="connsiteX3" fmla="*/ 2580580 w 6163140"/>
              <a:gd name="connsiteY3" fmla="*/ 4938952 h 5145570"/>
              <a:gd name="connsiteX4" fmla="*/ 0 w 6163140"/>
              <a:gd name="connsiteY4" fmla="*/ 3670491 h 5145570"/>
              <a:gd name="connsiteX5" fmla="*/ 2220924 w 6163140"/>
              <a:gd name="connsiteY5" fmla="*/ 0 h 5145570"/>
              <a:gd name="connsiteX0" fmla="*/ 2220924 w 6163140"/>
              <a:gd name="connsiteY0" fmla="*/ 0 h 5145570"/>
              <a:gd name="connsiteX1" fmla="*/ 6163140 w 6163140"/>
              <a:gd name="connsiteY1" fmla="*/ 2362505 h 5145570"/>
              <a:gd name="connsiteX2" fmla="*/ 6159634 w 6163140"/>
              <a:gd name="connsiteY2" fmla="*/ 5145570 h 5145570"/>
              <a:gd name="connsiteX3" fmla="*/ 2451040 w 6163140"/>
              <a:gd name="connsiteY3" fmla="*/ 5144692 h 5145570"/>
              <a:gd name="connsiteX4" fmla="*/ 0 w 6163140"/>
              <a:gd name="connsiteY4" fmla="*/ 3670491 h 5145570"/>
              <a:gd name="connsiteX5" fmla="*/ 2220924 w 6163140"/>
              <a:gd name="connsiteY5" fmla="*/ 0 h 5145570"/>
              <a:gd name="connsiteX0" fmla="*/ 2208622 w 6163140"/>
              <a:gd name="connsiteY0" fmla="*/ 0 h 5145570"/>
              <a:gd name="connsiteX1" fmla="*/ 6163140 w 6163140"/>
              <a:gd name="connsiteY1" fmla="*/ 2362505 h 5145570"/>
              <a:gd name="connsiteX2" fmla="*/ 6159634 w 6163140"/>
              <a:gd name="connsiteY2" fmla="*/ 5145570 h 5145570"/>
              <a:gd name="connsiteX3" fmla="*/ 2451040 w 6163140"/>
              <a:gd name="connsiteY3" fmla="*/ 5144692 h 5145570"/>
              <a:gd name="connsiteX4" fmla="*/ 0 w 6163140"/>
              <a:gd name="connsiteY4" fmla="*/ 3670491 h 5145570"/>
              <a:gd name="connsiteX5" fmla="*/ 2208622 w 6163140"/>
              <a:gd name="connsiteY5" fmla="*/ 0 h 5145570"/>
              <a:gd name="connsiteX0" fmla="*/ 2216823 w 6163140"/>
              <a:gd name="connsiteY0" fmla="*/ 0 h 5157871"/>
              <a:gd name="connsiteX1" fmla="*/ 6163140 w 6163140"/>
              <a:gd name="connsiteY1" fmla="*/ 2374806 h 5157871"/>
              <a:gd name="connsiteX2" fmla="*/ 6159634 w 6163140"/>
              <a:gd name="connsiteY2" fmla="*/ 5157871 h 5157871"/>
              <a:gd name="connsiteX3" fmla="*/ 2451040 w 6163140"/>
              <a:gd name="connsiteY3" fmla="*/ 5156993 h 5157871"/>
              <a:gd name="connsiteX4" fmla="*/ 0 w 6163140"/>
              <a:gd name="connsiteY4" fmla="*/ 3682792 h 5157871"/>
              <a:gd name="connsiteX5" fmla="*/ 2216823 w 6163140"/>
              <a:gd name="connsiteY5" fmla="*/ 0 h 5157871"/>
              <a:gd name="connsiteX0" fmla="*/ 2216823 w 6163140"/>
              <a:gd name="connsiteY0" fmla="*/ 0 h 4187373"/>
              <a:gd name="connsiteX1" fmla="*/ 6163140 w 6163140"/>
              <a:gd name="connsiteY1" fmla="*/ 1404308 h 4187373"/>
              <a:gd name="connsiteX2" fmla="*/ 6159634 w 6163140"/>
              <a:gd name="connsiteY2" fmla="*/ 4187373 h 4187373"/>
              <a:gd name="connsiteX3" fmla="*/ 2451040 w 6163140"/>
              <a:gd name="connsiteY3" fmla="*/ 4186495 h 4187373"/>
              <a:gd name="connsiteX4" fmla="*/ 0 w 6163140"/>
              <a:gd name="connsiteY4" fmla="*/ 2712294 h 4187373"/>
              <a:gd name="connsiteX5" fmla="*/ 2216823 w 6163140"/>
              <a:gd name="connsiteY5" fmla="*/ 0 h 4187373"/>
              <a:gd name="connsiteX0" fmla="*/ 2211213 w 6163140"/>
              <a:gd name="connsiteY0" fmla="*/ 0 h 5146651"/>
              <a:gd name="connsiteX1" fmla="*/ 6163140 w 6163140"/>
              <a:gd name="connsiteY1" fmla="*/ 2363586 h 5146651"/>
              <a:gd name="connsiteX2" fmla="*/ 6159634 w 6163140"/>
              <a:gd name="connsiteY2" fmla="*/ 5146651 h 5146651"/>
              <a:gd name="connsiteX3" fmla="*/ 2451040 w 6163140"/>
              <a:gd name="connsiteY3" fmla="*/ 5145773 h 5146651"/>
              <a:gd name="connsiteX4" fmla="*/ 0 w 6163140"/>
              <a:gd name="connsiteY4" fmla="*/ 3671572 h 5146651"/>
              <a:gd name="connsiteX5" fmla="*/ 2211213 w 6163140"/>
              <a:gd name="connsiteY5" fmla="*/ 0 h 5146651"/>
              <a:gd name="connsiteX0" fmla="*/ 2417690 w 6163140"/>
              <a:gd name="connsiteY0" fmla="*/ 0 h 5412122"/>
              <a:gd name="connsiteX1" fmla="*/ 6163140 w 6163140"/>
              <a:gd name="connsiteY1" fmla="*/ 2629057 h 5412122"/>
              <a:gd name="connsiteX2" fmla="*/ 6159634 w 6163140"/>
              <a:gd name="connsiteY2" fmla="*/ 5412122 h 5412122"/>
              <a:gd name="connsiteX3" fmla="*/ 2451040 w 6163140"/>
              <a:gd name="connsiteY3" fmla="*/ 5411244 h 5412122"/>
              <a:gd name="connsiteX4" fmla="*/ 0 w 6163140"/>
              <a:gd name="connsiteY4" fmla="*/ 3937043 h 5412122"/>
              <a:gd name="connsiteX5" fmla="*/ 2417690 w 6163140"/>
              <a:gd name="connsiteY5" fmla="*/ 0 h 5412122"/>
              <a:gd name="connsiteX0" fmla="*/ 2194357 w 6163140"/>
              <a:gd name="connsiteY0" fmla="*/ 0 h 4480867"/>
              <a:gd name="connsiteX1" fmla="*/ 6163140 w 6163140"/>
              <a:gd name="connsiteY1" fmla="*/ 1697802 h 4480867"/>
              <a:gd name="connsiteX2" fmla="*/ 6159634 w 6163140"/>
              <a:gd name="connsiteY2" fmla="*/ 4480867 h 4480867"/>
              <a:gd name="connsiteX3" fmla="*/ 2451040 w 6163140"/>
              <a:gd name="connsiteY3" fmla="*/ 4479989 h 4480867"/>
              <a:gd name="connsiteX4" fmla="*/ 0 w 6163140"/>
              <a:gd name="connsiteY4" fmla="*/ 3005788 h 4480867"/>
              <a:gd name="connsiteX5" fmla="*/ 2194357 w 6163140"/>
              <a:gd name="connsiteY5" fmla="*/ 0 h 4480867"/>
              <a:gd name="connsiteX0" fmla="*/ 2215426 w 6163140"/>
              <a:gd name="connsiteY0" fmla="*/ 0 h 5146652"/>
              <a:gd name="connsiteX1" fmla="*/ 6163140 w 6163140"/>
              <a:gd name="connsiteY1" fmla="*/ 2363587 h 5146652"/>
              <a:gd name="connsiteX2" fmla="*/ 6159634 w 6163140"/>
              <a:gd name="connsiteY2" fmla="*/ 5146652 h 5146652"/>
              <a:gd name="connsiteX3" fmla="*/ 2451040 w 6163140"/>
              <a:gd name="connsiteY3" fmla="*/ 5145774 h 5146652"/>
              <a:gd name="connsiteX4" fmla="*/ 0 w 6163140"/>
              <a:gd name="connsiteY4" fmla="*/ 3671573 h 5146652"/>
              <a:gd name="connsiteX5" fmla="*/ 2215426 w 6163140"/>
              <a:gd name="connsiteY5" fmla="*/ 0 h 5146652"/>
              <a:gd name="connsiteX0" fmla="*/ 2219640 w 6163140"/>
              <a:gd name="connsiteY0" fmla="*/ 0 h 5150866"/>
              <a:gd name="connsiteX1" fmla="*/ 6163140 w 6163140"/>
              <a:gd name="connsiteY1" fmla="*/ 2367801 h 5150866"/>
              <a:gd name="connsiteX2" fmla="*/ 6159634 w 6163140"/>
              <a:gd name="connsiteY2" fmla="*/ 5150866 h 5150866"/>
              <a:gd name="connsiteX3" fmla="*/ 2451040 w 6163140"/>
              <a:gd name="connsiteY3" fmla="*/ 5149988 h 5150866"/>
              <a:gd name="connsiteX4" fmla="*/ 0 w 6163140"/>
              <a:gd name="connsiteY4" fmla="*/ 3675787 h 5150866"/>
              <a:gd name="connsiteX5" fmla="*/ 2219640 w 6163140"/>
              <a:gd name="connsiteY5" fmla="*/ 0 h 5150866"/>
              <a:gd name="connsiteX0" fmla="*/ 1810899 w 5754399"/>
              <a:gd name="connsiteY0" fmla="*/ 0 h 5150866"/>
              <a:gd name="connsiteX1" fmla="*/ 5754399 w 5754399"/>
              <a:gd name="connsiteY1" fmla="*/ 2367801 h 5150866"/>
              <a:gd name="connsiteX2" fmla="*/ 5750893 w 5754399"/>
              <a:gd name="connsiteY2" fmla="*/ 5150866 h 5150866"/>
              <a:gd name="connsiteX3" fmla="*/ 2042299 w 5754399"/>
              <a:gd name="connsiteY3" fmla="*/ 5149988 h 5150866"/>
              <a:gd name="connsiteX4" fmla="*/ 0 w 5754399"/>
              <a:gd name="connsiteY4" fmla="*/ 3734780 h 5150866"/>
              <a:gd name="connsiteX5" fmla="*/ 1810899 w 5754399"/>
              <a:gd name="connsiteY5" fmla="*/ 0 h 5150866"/>
              <a:gd name="connsiteX0" fmla="*/ 2211212 w 6154712"/>
              <a:gd name="connsiteY0" fmla="*/ 0 h 5150866"/>
              <a:gd name="connsiteX1" fmla="*/ 6154712 w 6154712"/>
              <a:gd name="connsiteY1" fmla="*/ 2367801 h 5150866"/>
              <a:gd name="connsiteX2" fmla="*/ 6151206 w 6154712"/>
              <a:gd name="connsiteY2" fmla="*/ 5150866 h 5150866"/>
              <a:gd name="connsiteX3" fmla="*/ 2442612 w 6154712"/>
              <a:gd name="connsiteY3" fmla="*/ 5149988 h 5150866"/>
              <a:gd name="connsiteX4" fmla="*/ 0 w 6154712"/>
              <a:gd name="connsiteY4" fmla="*/ 3684214 h 5150866"/>
              <a:gd name="connsiteX5" fmla="*/ 2211212 w 6154712"/>
              <a:gd name="connsiteY5" fmla="*/ 0 h 5150866"/>
              <a:gd name="connsiteX0" fmla="*/ 2228465 w 6171965"/>
              <a:gd name="connsiteY0" fmla="*/ 0 h 5150866"/>
              <a:gd name="connsiteX1" fmla="*/ 6171965 w 6171965"/>
              <a:gd name="connsiteY1" fmla="*/ 2367801 h 5150866"/>
              <a:gd name="connsiteX2" fmla="*/ 6168459 w 6171965"/>
              <a:gd name="connsiteY2" fmla="*/ 5150866 h 5150866"/>
              <a:gd name="connsiteX3" fmla="*/ 2459865 w 6171965"/>
              <a:gd name="connsiteY3" fmla="*/ 5149988 h 5150866"/>
              <a:gd name="connsiteX4" fmla="*/ 0 w 6171965"/>
              <a:gd name="connsiteY4" fmla="*/ 3678463 h 5150866"/>
              <a:gd name="connsiteX5" fmla="*/ 2228465 w 6171965"/>
              <a:gd name="connsiteY5" fmla="*/ 0 h 5150866"/>
              <a:gd name="connsiteX0" fmla="*/ 2228465 w 6171965"/>
              <a:gd name="connsiteY0" fmla="*/ 0 h 5150866"/>
              <a:gd name="connsiteX1" fmla="*/ 6171965 w 6171965"/>
              <a:gd name="connsiteY1" fmla="*/ 2367801 h 5150866"/>
              <a:gd name="connsiteX2" fmla="*/ 6168459 w 6171965"/>
              <a:gd name="connsiteY2" fmla="*/ 5150866 h 5150866"/>
              <a:gd name="connsiteX3" fmla="*/ 1346682 w 6171965"/>
              <a:gd name="connsiteY3" fmla="*/ 4307150 h 5150866"/>
              <a:gd name="connsiteX4" fmla="*/ 0 w 6171965"/>
              <a:gd name="connsiteY4" fmla="*/ 3678463 h 5150866"/>
              <a:gd name="connsiteX5" fmla="*/ 2228465 w 6171965"/>
              <a:gd name="connsiteY5" fmla="*/ 0 h 5150866"/>
              <a:gd name="connsiteX0" fmla="*/ 881783 w 4825283"/>
              <a:gd name="connsiteY0" fmla="*/ 0 h 5150866"/>
              <a:gd name="connsiteX1" fmla="*/ 4825283 w 4825283"/>
              <a:gd name="connsiteY1" fmla="*/ 2367801 h 5150866"/>
              <a:gd name="connsiteX2" fmla="*/ 4821777 w 4825283"/>
              <a:gd name="connsiteY2" fmla="*/ 5150866 h 5150866"/>
              <a:gd name="connsiteX3" fmla="*/ 0 w 4825283"/>
              <a:gd name="connsiteY3" fmla="*/ 4307150 h 5150866"/>
              <a:gd name="connsiteX4" fmla="*/ 76601 w 4825283"/>
              <a:gd name="connsiteY4" fmla="*/ 3304752 h 5150866"/>
              <a:gd name="connsiteX5" fmla="*/ 881783 w 4825283"/>
              <a:gd name="connsiteY5" fmla="*/ 0 h 5150866"/>
              <a:gd name="connsiteX0" fmla="*/ 1624166 w 5567666"/>
              <a:gd name="connsiteY0" fmla="*/ 0 h 5150866"/>
              <a:gd name="connsiteX1" fmla="*/ 5567666 w 5567666"/>
              <a:gd name="connsiteY1" fmla="*/ 2367801 h 5150866"/>
              <a:gd name="connsiteX2" fmla="*/ 5564160 w 5567666"/>
              <a:gd name="connsiteY2" fmla="*/ 5150866 h 5150866"/>
              <a:gd name="connsiteX3" fmla="*/ 742383 w 5567666"/>
              <a:gd name="connsiteY3" fmla="*/ 4307150 h 5150866"/>
              <a:gd name="connsiteX4" fmla="*/ 0 w 5567666"/>
              <a:gd name="connsiteY4" fmla="*/ 2692502 h 5150866"/>
              <a:gd name="connsiteX5" fmla="*/ 1624166 w 5567666"/>
              <a:gd name="connsiteY5" fmla="*/ 0 h 5150866"/>
              <a:gd name="connsiteX0" fmla="*/ 1624166 w 5567666"/>
              <a:gd name="connsiteY0" fmla="*/ 0 h 5150866"/>
              <a:gd name="connsiteX1" fmla="*/ 5567666 w 5567666"/>
              <a:gd name="connsiteY1" fmla="*/ 2367801 h 5150866"/>
              <a:gd name="connsiteX2" fmla="*/ 5564160 w 5567666"/>
              <a:gd name="connsiteY2" fmla="*/ 5150866 h 5150866"/>
              <a:gd name="connsiteX3" fmla="*/ 18814 w 5567666"/>
              <a:gd name="connsiteY3" fmla="*/ 4474127 h 5150866"/>
              <a:gd name="connsiteX4" fmla="*/ 0 w 5567666"/>
              <a:gd name="connsiteY4" fmla="*/ 2692502 h 5150866"/>
              <a:gd name="connsiteX5" fmla="*/ 1624166 w 5567666"/>
              <a:gd name="connsiteY5" fmla="*/ 0 h 5150866"/>
              <a:gd name="connsiteX0" fmla="*/ 1624166 w 5567666"/>
              <a:gd name="connsiteY0" fmla="*/ 0 h 4474127"/>
              <a:gd name="connsiteX1" fmla="*/ 5567666 w 5567666"/>
              <a:gd name="connsiteY1" fmla="*/ 2367801 h 4474127"/>
              <a:gd name="connsiteX2" fmla="*/ 3655847 w 5567666"/>
              <a:gd name="connsiteY2" fmla="*/ 4323930 h 4474127"/>
              <a:gd name="connsiteX3" fmla="*/ 18814 w 5567666"/>
              <a:gd name="connsiteY3" fmla="*/ 4474127 h 4474127"/>
              <a:gd name="connsiteX4" fmla="*/ 0 w 5567666"/>
              <a:gd name="connsiteY4" fmla="*/ 2692502 h 4474127"/>
              <a:gd name="connsiteX5" fmla="*/ 1624166 w 5567666"/>
              <a:gd name="connsiteY5" fmla="*/ 0 h 4474127"/>
              <a:gd name="connsiteX0" fmla="*/ 1624166 w 5567666"/>
              <a:gd name="connsiteY0" fmla="*/ 0 h 4474127"/>
              <a:gd name="connsiteX1" fmla="*/ 5567666 w 5567666"/>
              <a:gd name="connsiteY1" fmla="*/ 2367801 h 4474127"/>
              <a:gd name="connsiteX2" fmla="*/ 2749398 w 5567666"/>
              <a:gd name="connsiteY2" fmla="*/ 3846852 h 4474127"/>
              <a:gd name="connsiteX3" fmla="*/ 18814 w 5567666"/>
              <a:gd name="connsiteY3" fmla="*/ 4474127 h 4474127"/>
              <a:gd name="connsiteX4" fmla="*/ 0 w 5567666"/>
              <a:gd name="connsiteY4" fmla="*/ 2692502 h 4474127"/>
              <a:gd name="connsiteX5" fmla="*/ 1624166 w 5567666"/>
              <a:gd name="connsiteY5" fmla="*/ 0 h 4474127"/>
              <a:gd name="connsiteX0" fmla="*/ 1624166 w 3190226"/>
              <a:gd name="connsiteY0" fmla="*/ 0 h 4474127"/>
              <a:gd name="connsiteX1" fmla="*/ 3190226 w 3190226"/>
              <a:gd name="connsiteY1" fmla="*/ 1787356 h 4474127"/>
              <a:gd name="connsiteX2" fmla="*/ 2749398 w 3190226"/>
              <a:gd name="connsiteY2" fmla="*/ 3846852 h 4474127"/>
              <a:gd name="connsiteX3" fmla="*/ 18814 w 3190226"/>
              <a:gd name="connsiteY3" fmla="*/ 4474127 h 4474127"/>
              <a:gd name="connsiteX4" fmla="*/ 0 w 3190226"/>
              <a:gd name="connsiteY4" fmla="*/ 2692502 h 4474127"/>
              <a:gd name="connsiteX5" fmla="*/ 1624166 w 3190226"/>
              <a:gd name="connsiteY5" fmla="*/ 0 h 4474127"/>
              <a:gd name="connsiteX0" fmla="*/ 1624166 w 5042880"/>
              <a:gd name="connsiteY0" fmla="*/ 0 h 4474127"/>
              <a:gd name="connsiteX1" fmla="*/ 5042880 w 5042880"/>
              <a:gd name="connsiteY1" fmla="*/ 2057700 h 4474127"/>
              <a:gd name="connsiteX2" fmla="*/ 2749398 w 5042880"/>
              <a:gd name="connsiteY2" fmla="*/ 3846852 h 4474127"/>
              <a:gd name="connsiteX3" fmla="*/ 18814 w 5042880"/>
              <a:gd name="connsiteY3" fmla="*/ 4474127 h 4474127"/>
              <a:gd name="connsiteX4" fmla="*/ 0 w 5042880"/>
              <a:gd name="connsiteY4" fmla="*/ 2692502 h 4474127"/>
              <a:gd name="connsiteX5" fmla="*/ 1624166 w 5042880"/>
              <a:gd name="connsiteY5" fmla="*/ 0 h 4474127"/>
              <a:gd name="connsiteX0" fmla="*/ 1624166 w 5042880"/>
              <a:gd name="connsiteY0" fmla="*/ 0 h 4475005"/>
              <a:gd name="connsiteX1" fmla="*/ 5042880 w 5042880"/>
              <a:gd name="connsiteY1" fmla="*/ 2057700 h 4475005"/>
              <a:gd name="connsiteX2" fmla="*/ 3631993 w 5042880"/>
              <a:gd name="connsiteY2" fmla="*/ 4475005 h 4475005"/>
              <a:gd name="connsiteX3" fmla="*/ 18814 w 5042880"/>
              <a:gd name="connsiteY3" fmla="*/ 4474127 h 4475005"/>
              <a:gd name="connsiteX4" fmla="*/ 0 w 5042880"/>
              <a:gd name="connsiteY4" fmla="*/ 2692502 h 4475005"/>
              <a:gd name="connsiteX5" fmla="*/ 1624166 w 5042880"/>
              <a:gd name="connsiteY5" fmla="*/ 0 h 4475005"/>
              <a:gd name="connsiteX0" fmla="*/ 1624166 w 5042880"/>
              <a:gd name="connsiteY0" fmla="*/ 0 h 4475005"/>
              <a:gd name="connsiteX1" fmla="*/ 5042880 w 5042880"/>
              <a:gd name="connsiteY1" fmla="*/ 2057700 h 4475005"/>
              <a:gd name="connsiteX2" fmla="*/ 3631993 w 5042880"/>
              <a:gd name="connsiteY2" fmla="*/ 4475005 h 4475005"/>
              <a:gd name="connsiteX3" fmla="*/ 18814 w 5042880"/>
              <a:gd name="connsiteY3" fmla="*/ 4474127 h 4475005"/>
              <a:gd name="connsiteX4" fmla="*/ 0 w 5042880"/>
              <a:gd name="connsiteY4" fmla="*/ 2692502 h 4475005"/>
              <a:gd name="connsiteX5" fmla="*/ 1624166 w 5042880"/>
              <a:gd name="connsiteY5" fmla="*/ 0 h 4475005"/>
              <a:gd name="connsiteX0" fmla="*/ 1624166 w 5042880"/>
              <a:gd name="connsiteY0" fmla="*/ 0 h 4475005"/>
              <a:gd name="connsiteX1" fmla="*/ 5042880 w 5042880"/>
              <a:gd name="connsiteY1" fmla="*/ 2057700 h 4475005"/>
              <a:gd name="connsiteX2" fmla="*/ 3631993 w 5042880"/>
              <a:gd name="connsiteY2" fmla="*/ 4475005 h 4475005"/>
              <a:gd name="connsiteX3" fmla="*/ 18814 w 5042880"/>
              <a:gd name="connsiteY3" fmla="*/ 4474127 h 4475005"/>
              <a:gd name="connsiteX4" fmla="*/ 0 w 5042880"/>
              <a:gd name="connsiteY4" fmla="*/ 2692502 h 4475005"/>
              <a:gd name="connsiteX5" fmla="*/ 1624166 w 5042880"/>
              <a:gd name="connsiteY5" fmla="*/ 0 h 4475005"/>
              <a:gd name="connsiteX0" fmla="*/ 1624166 w 5042880"/>
              <a:gd name="connsiteY0" fmla="*/ 0 h 4474127"/>
              <a:gd name="connsiteX1" fmla="*/ 5042880 w 5042880"/>
              <a:gd name="connsiteY1" fmla="*/ 2057700 h 4474127"/>
              <a:gd name="connsiteX2" fmla="*/ 3168443 w 5042880"/>
              <a:gd name="connsiteY2" fmla="*/ 4094005 h 4474127"/>
              <a:gd name="connsiteX3" fmla="*/ 18814 w 5042880"/>
              <a:gd name="connsiteY3" fmla="*/ 4474127 h 4474127"/>
              <a:gd name="connsiteX4" fmla="*/ 0 w 5042880"/>
              <a:gd name="connsiteY4" fmla="*/ 2692502 h 4474127"/>
              <a:gd name="connsiteX5" fmla="*/ 1624166 w 5042880"/>
              <a:gd name="connsiteY5" fmla="*/ 0 h 4474127"/>
              <a:gd name="connsiteX0" fmla="*/ 1624166 w 5042880"/>
              <a:gd name="connsiteY0" fmla="*/ 0 h 4481355"/>
              <a:gd name="connsiteX1" fmla="*/ 5042880 w 5042880"/>
              <a:gd name="connsiteY1" fmla="*/ 2057700 h 4481355"/>
              <a:gd name="connsiteX2" fmla="*/ 3619293 w 5042880"/>
              <a:gd name="connsiteY2" fmla="*/ 4481355 h 4481355"/>
              <a:gd name="connsiteX3" fmla="*/ 18814 w 5042880"/>
              <a:gd name="connsiteY3" fmla="*/ 4474127 h 4481355"/>
              <a:gd name="connsiteX4" fmla="*/ 0 w 5042880"/>
              <a:gd name="connsiteY4" fmla="*/ 2692502 h 4481355"/>
              <a:gd name="connsiteX5" fmla="*/ 1624166 w 5042880"/>
              <a:gd name="connsiteY5" fmla="*/ 0 h 4481355"/>
              <a:gd name="connsiteX0" fmla="*/ 1624166 w 5042880"/>
              <a:gd name="connsiteY0" fmla="*/ 0 h 4493177"/>
              <a:gd name="connsiteX1" fmla="*/ 5042880 w 5042880"/>
              <a:gd name="connsiteY1" fmla="*/ 2057700 h 4493177"/>
              <a:gd name="connsiteX2" fmla="*/ 3619293 w 5042880"/>
              <a:gd name="connsiteY2" fmla="*/ 4481355 h 4493177"/>
              <a:gd name="connsiteX3" fmla="*/ 6114 w 5042880"/>
              <a:gd name="connsiteY3" fmla="*/ 4493177 h 4493177"/>
              <a:gd name="connsiteX4" fmla="*/ 0 w 5042880"/>
              <a:gd name="connsiteY4" fmla="*/ 2692502 h 4493177"/>
              <a:gd name="connsiteX5" fmla="*/ 1624166 w 5042880"/>
              <a:gd name="connsiteY5" fmla="*/ 0 h 4493177"/>
              <a:gd name="connsiteX0" fmla="*/ 1624166 w 5055580"/>
              <a:gd name="connsiteY0" fmla="*/ 0 h 4493177"/>
              <a:gd name="connsiteX1" fmla="*/ 5055580 w 5055580"/>
              <a:gd name="connsiteY1" fmla="*/ 2057700 h 4493177"/>
              <a:gd name="connsiteX2" fmla="*/ 3619293 w 5055580"/>
              <a:gd name="connsiteY2" fmla="*/ 4481355 h 4493177"/>
              <a:gd name="connsiteX3" fmla="*/ 6114 w 5055580"/>
              <a:gd name="connsiteY3" fmla="*/ 4493177 h 4493177"/>
              <a:gd name="connsiteX4" fmla="*/ 0 w 5055580"/>
              <a:gd name="connsiteY4" fmla="*/ 2692502 h 4493177"/>
              <a:gd name="connsiteX5" fmla="*/ 1624166 w 5055580"/>
              <a:gd name="connsiteY5" fmla="*/ 0 h 4493177"/>
              <a:gd name="connsiteX0" fmla="*/ 1618052 w 5049466"/>
              <a:gd name="connsiteY0" fmla="*/ 0 h 4493177"/>
              <a:gd name="connsiteX1" fmla="*/ 5049466 w 5049466"/>
              <a:gd name="connsiteY1" fmla="*/ 2057700 h 4493177"/>
              <a:gd name="connsiteX2" fmla="*/ 3613179 w 5049466"/>
              <a:gd name="connsiteY2" fmla="*/ 4481355 h 4493177"/>
              <a:gd name="connsiteX3" fmla="*/ 0 w 5049466"/>
              <a:gd name="connsiteY3" fmla="*/ 4493177 h 4493177"/>
              <a:gd name="connsiteX4" fmla="*/ 82786 w 5049466"/>
              <a:gd name="connsiteY4" fmla="*/ 2717902 h 4493177"/>
              <a:gd name="connsiteX5" fmla="*/ 1618052 w 5049466"/>
              <a:gd name="connsiteY5" fmla="*/ 0 h 4493177"/>
              <a:gd name="connsiteX0" fmla="*/ 1618052 w 5049466"/>
              <a:gd name="connsiteY0" fmla="*/ 0 h 4493177"/>
              <a:gd name="connsiteX1" fmla="*/ 5049466 w 5049466"/>
              <a:gd name="connsiteY1" fmla="*/ 2057700 h 4493177"/>
              <a:gd name="connsiteX2" fmla="*/ 3613179 w 5049466"/>
              <a:gd name="connsiteY2" fmla="*/ 4481355 h 4493177"/>
              <a:gd name="connsiteX3" fmla="*/ 0 w 5049466"/>
              <a:gd name="connsiteY3" fmla="*/ 4493177 h 4493177"/>
              <a:gd name="connsiteX4" fmla="*/ 236 w 5049466"/>
              <a:gd name="connsiteY4" fmla="*/ 2692502 h 4493177"/>
              <a:gd name="connsiteX5" fmla="*/ 1618052 w 5049466"/>
              <a:gd name="connsiteY5" fmla="*/ 0 h 4493177"/>
              <a:gd name="connsiteX0" fmla="*/ 1618052 w 4611316"/>
              <a:gd name="connsiteY0" fmla="*/ 0 h 4493177"/>
              <a:gd name="connsiteX1" fmla="*/ 4611316 w 4611316"/>
              <a:gd name="connsiteY1" fmla="*/ 2197400 h 4493177"/>
              <a:gd name="connsiteX2" fmla="*/ 3613179 w 4611316"/>
              <a:gd name="connsiteY2" fmla="*/ 4481355 h 4493177"/>
              <a:gd name="connsiteX3" fmla="*/ 0 w 4611316"/>
              <a:gd name="connsiteY3" fmla="*/ 4493177 h 4493177"/>
              <a:gd name="connsiteX4" fmla="*/ 236 w 4611316"/>
              <a:gd name="connsiteY4" fmla="*/ 2692502 h 4493177"/>
              <a:gd name="connsiteX5" fmla="*/ 1618052 w 4611316"/>
              <a:gd name="connsiteY5" fmla="*/ 0 h 4493177"/>
              <a:gd name="connsiteX0" fmla="*/ 1618052 w 5068516"/>
              <a:gd name="connsiteY0" fmla="*/ 0 h 4493177"/>
              <a:gd name="connsiteX1" fmla="*/ 5068516 w 5068516"/>
              <a:gd name="connsiteY1" fmla="*/ 2064050 h 4493177"/>
              <a:gd name="connsiteX2" fmla="*/ 3613179 w 5068516"/>
              <a:gd name="connsiteY2" fmla="*/ 4481355 h 4493177"/>
              <a:gd name="connsiteX3" fmla="*/ 0 w 5068516"/>
              <a:gd name="connsiteY3" fmla="*/ 4493177 h 4493177"/>
              <a:gd name="connsiteX4" fmla="*/ 236 w 5068516"/>
              <a:gd name="connsiteY4" fmla="*/ 2692502 h 4493177"/>
              <a:gd name="connsiteX5" fmla="*/ 1618052 w 5068516"/>
              <a:gd name="connsiteY5" fmla="*/ 0 h 4493177"/>
              <a:gd name="connsiteX0" fmla="*/ 1618052 w 5068516"/>
              <a:gd name="connsiteY0" fmla="*/ 0 h 4493177"/>
              <a:gd name="connsiteX1" fmla="*/ 5068516 w 5068516"/>
              <a:gd name="connsiteY1" fmla="*/ 2064050 h 4493177"/>
              <a:gd name="connsiteX2" fmla="*/ 3454429 w 5068516"/>
              <a:gd name="connsiteY2" fmla="*/ 4455955 h 4493177"/>
              <a:gd name="connsiteX3" fmla="*/ 0 w 5068516"/>
              <a:gd name="connsiteY3" fmla="*/ 4493177 h 4493177"/>
              <a:gd name="connsiteX4" fmla="*/ 236 w 5068516"/>
              <a:gd name="connsiteY4" fmla="*/ 2692502 h 4493177"/>
              <a:gd name="connsiteX5" fmla="*/ 1618052 w 5068516"/>
              <a:gd name="connsiteY5" fmla="*/ 0 h 4493177"/>
              <a:gd name="connsiteX0" fmla="*/ 1618052 w 5068516"/>
              <a:gd name="connsiteY0" fmla="*/ 0 h 4494055"/>
              <a:gd name="connsiteX1" fmla="*/ 5068516 w 5068516"/>
              <a:gd name="connsiteY1" fmla="*/ 2064050 h 4494055"/>
              <a:gd name="connsiteX2" fmla="*/ 3594129 w 5068516"/>
              <a:gd name="connsiteY2" fmla="*/ 4494055 h 4494055"/>
              <a:gd name="connsiteX3" fmla="*/ 0 w 5068516"/>
              <a:gd name="connsiteY3" fmla="*/ 4493177 h 4494055"/>
              <a:gd name="connsiteX4" fmla="*/ 236 w 5068516"/>
              <a:gd name="connsiteY4" fmla="*/ 2692502 h 4494055"/>
              <a:gd name="connsiteX5" fmla="*/ 1618052 w 5068516"/>
              <a:gd name="connsiteY5" fmla="*/ 0 h 4494055"/>
              <a:gd name="connsiteX0" fmla="*/ 1618052 w 5068516"/>
              <a:gd name="connsiteY0" fmla="*/ 0 h 4493177"/>
              <a:gd name="connsiteX1" fmla="*/ 5068516 w 5068516"/>
              <a:gd name="connsiteY1" fmla="*/ 2064050 h 4493177"/>
              <a:gd name="connsiteX2" fmla="*/ 3606829 w 5068516"/>
              <a:gd name="connsiteY2" fmla="*/ 4487705 h 4493177"/>
              <a:gd name="connsiteX3" fmla="*/ 0 w 5068516"/>
              <a:gd name="connsiteY3" fmla="*/ 4493177 h 4493177"/>
              <a:gd name="connsiteX4" fmla="*/ 236 w 5068516"/>
              <a:gd name="connsiteY4" fmla="*/ 2692502 h 4493177"/>
              <a:gd name="connsiteX5" fmla="*/ 1618052 w 5068516"/>
              <a:gd name="connsiteY5" fmla="*/ 0 h 4493177"/>
              <a:gd name="connsiteX0" fmla="*/ 1618052 w 5068516"/>
              <a:gd name="connsiteY0" fmla="*/ 0 h 4493177"/>
              <a:gd name="connsiteX1" fmla="*/ 5068516 w 5068516"/>
              <a:gd name="connsiteY1" fmla="*/ 2064050 h 4493177"/>
              <a:gd name="connsiteX2" fmla="*/ 3625879 w 5068516"/>
              <a:gd name="connsiteY2" fmla="*/ 4487705 h 4493177"/>
              <a:gd name="connsiteX3" fmla="*/ 0 w 5068516"/>
              <a:gd name="connsiteY3" fmla="*/ 4493177 h 4493177"/>
              <a:gd name="connsiteX4" fmla="*/ 236 w 5068516"/>
              <a:gd name="connsiteY4" fmla="*/ 2692502 h 4493177"/>
              <a:gd name="connsiteX5" fmla="*/ 1618052 w 5068516"/>
              <a:gd name="connsiteY5" fmla="*/ 0 h 4493177"/>
              <a:gd name="connsiteX0" fmla="*/ 1618052 w 5068516"/>
              <a:gd name="connsiteY0" fmla="*/ 0 h 4493177"/>
              <a:gd name="connsiteX1" fmla="*/ 5068516 w 5068516"/>
              <a:gd name="connsiteY1" fmla="*/ 2064050 h 4493177"/>
              <a:gd name="connsiteX2" fmla="*/ 3625879 w 5068516"/>
              <a:gd name="connsiteY2" fmla="*/ 4487705 h 4493177"/>
              <a:gd name="connsiteX3" fmla="*/ 0 w 5068516"/>
              <a:gd name="connsiteY3" fmla="*/ 4493177 h 4493177"/>
              <a:gd name="connsiteX4" fmla="*/ 6586 w 5068516"/>
              <a:gd name="connsiteY4" fmla="*/ 2806802 h 4493177"/>
              <a:gd name="connsiteX5" fmla="*/ 1618052 w 5068516"/>
              <a:gd name="connsiteY5" fmla="*/ 0 h 4493177"/>
              <a:gd name="connsiteX0" fmla="*/ 1618052 w 5068516"/>
              <a:gd name="connsiteY0" fmla="*/ 0 h 4493177"/>
              <a:gd name="connsiteX1" fmla="*/ 5068516 w 5068516"/>
              <a:gd name="connsiteY1" fmla="*/ 2064050 h 4493177"/>
              <a:gd name="connsiteX2" fmla="*/ 3625879 w 5068516"/>
              <a:gd name="connsiteY2" fmla="*/ 4487705 h 4493177"/>
              <a:gd name="connsiteX3" fmla="*/ 0 w 5068516"/>
              <a:gd name="connsiteY3" fmla="*/ 4493177 h 4493177"/>
              <a:gd name="connsiteX4" fmla="*/ 12936 w 5068516"/>
              <a:gd name="connsiteY4" fmla="*/ 2673452 h 4493177"/>
              <a:gd name="connsiteX5" fmla="*/ 1618052 w 5068516"/>
              <a:gd name="connsiteY5" fmla="*/ 0 h 4493177"/>
              <a:gd name="connsiteX0" fmla="*/ 1618052 w 5068516"/>
              <a:gd name="connsiteY0" fmla="*/ 0 h 4493177"/>
              <a:gd name="connsiteX1" fmla="*/ 5068516 w 5068516"/>
              <a:gd name="connsiteY1" fmla="*/ 2064050 h 4493177"/>
              <a:gd name="connsiteX2" fmla="*/ 3625879 w 5068516"/>
              <a:gd name="connsiteY2" fmla="*/ 4487705 h 4493177"/>
              <a:gd name="connsiteX3" fmla="*/ 0 w 5068516"/>
              <a:gd name="connsiteY3" fmla="*/ 4493177 h 4493177"/>
              <a:gd name="connsiteX4" fmla="*/ 12936 w 5068516"/>
              <a:gd name="connsiteY4" fmla="*/ 2654402 h 4493177"/>
              <a:gd name="connsiteX5" fmla="*/ 1618052 w 5068516"/>
              <a:gd name="connsiteY5" fmla="*/ 0 h 4493177"/>
              <a:gd name="connsiteX0" fmla="*/ 1618052 w 4643400"/>
              <a:gd name="connsiteY0" fmla="*/ 0 h 4493177"/>
              <a:gd name="connsiteX1" fmla="*/ 4643400 w 4643400"/>
              <a:gd name="connsiteY1" fmla="*/ 2320724 h 4493177"/>
              <a:gd name="connsiteX2" fmla="*/ 3625879 w 4643400"/>
              <a:gd name="connsiteY2" fmla="*/ 4487705 h 4493177"/>
              <a:gd name="connsiteX3" fmla="*/ 0 w 4643400"/>
              <a:gd name="connsiteY3" fmla="*/ 4493177 h 4493177"/>
              <a:gd name="connsiteX4" fmla="*/ 12936 w 4643400"/>
              <a:gd name="connsiteY4" fmla="*/ 2654402 h 4493177"/>
              <a:gd name="connsiteX5" fmla="*/ 1618052 w 4643400"/>
              <a:gd name="connsiteY5" fmla="*/ 0 h 4493177"/>
              <a:gd name="connsiteX0" fmla="*/ 1618052 w 5269042"/>
              <a:gd name="connsiteY0" fmla="*/ 0 h 4493177"/>
              <a:gd name="connsiteX1" fmla="*/ 5269042 w 5269042"/>
              <a:gd name="connsiteY1" fmla="*/ 2184367 h 4493177"/>
              <a:gd name="connsiteX2" fmla="*/ 3625879 w 5269042"/>
              <a:gd name="connsiteY2" fmla="*/ 4487705 h 4493177"/>
              <a:gd name="connsiteX3" fmla="*/ 0 w 5269042"/>
              <a:gd name="connsiteY3" fmla="*/ 4493177 h 4493177"/>
              <a:gd name="connsiteX4" fmla="*/ 12936 w 5269042"/>
              <a:gd name="connsiteY4" fmla="*/ 2654402 h 4493177"/>
              <a:gd name="connsiteX5" fmla="*/ 1618052 w 5269042"/>
              <a:gd name="connsiteY5" fmla="*/ 0 h 4493177"/>
              <a:gd name="connsiteX0" fmla="*/ 1618052 w 5269042"/>
              <a:gd name="connsiteY0" fmla="*/ 0 h 4493177"/>
              <a:gd name="connsiteX1" fmla="*/ 5269042 w 5269042"/>
              <a:gd name="connsiteY1" fmla="*/ 2184367 h 4493177"/>
              <a:gd name="connsiteX2" fmla="*/ 3898595 w 5269042"/>
              <a:gd name="connsiteY2" fmla="*/ 4491716 h 4493177"/>
              <a:gd name="connsiteX3" fmla="*/ 0 w 5269042"/>
              <a:gd name="connsiteY3" fmla="*/ 4493177 h 4493177"/>
              <a:gd name="connsiteX4" fmla="*/ 12936 w 5269042"/>
              <a:gd name="connsiteY4" fmla="*/ 2654402 h 4493177"/>
              <a:gd name="connsiteX5" fmla="*/ 1618052 w 5269042"/>
              <a:gd name="connsiteY5" fmla="*/ 0 h 4493177"/>
              <a:gd name="connsiteX0" fmla="*/ 1618052 w 4581288"/>
              <a:gd name="connsiteY0" fmla="*/ 0 h 4493177"/>
              <a:gd name="connsiteX1" fmla="*/ 4581288 w 4581288"/>
              <a:gd name="connsiteY1" fmla="*/ 2383659 h 4493177"/>
              <a:gd name="connsiteX2" fmla="*/ 3898595 w 4581288"/>
              <a:gd name="connsiteY2" fmla="*/ 4491716 h 4493177"/>
              <a:gd name="connsiteX3" fmla="*/ 0 w 4581288"/>
              <a:gd name="connsiteY3" fmla="*/ 4493177 h 4493177"/>
              <a:gd name="connsiteX4" fmla="*/ 12936 w 4581288"/>
              <a:gd name="connsiteY4" fmla="*/ 2654402 h 4493177"/>
              <a:gd name="connsiteX5" fmla="*/ 1618052 w 4581288"/>
              <a:gd name="connsiteY5" fmla="*/ 0 h 4493177"/>
              <a:gd name="connsiteX0" fmla="*/ 1618052 w 5269042"/>
              <a:gd name="connsiteY0" fmla="*/ 0 h 4493177"/>
              <a:gd name="connsiteX1" fmla="*/ 5269042 w 5269042"/>
              <a:gd name="connsiteY1" fmla="*/ 2180459 h 4493177"/>
              <a:gd name="connsiteX2" fmla="*/ 3898595 w 5269042"/>
              <a:gd name="connsiteY2" fmla="*/ 4491716 h 4493177"/>
              <a:gd name="connsiteX3" fmla="*/ 0 w 5269042"/>
              <a:gd name="connsiteY3" fmla="*/ 4493177 h 4493177"/>
              <a:gd name="connsiteX4" fmla="*/ 12936 w 5269042"/>
              <a:gd name="connsiteY4" fmla="*/ 2654402 h 4493177"/>
              <a:gd name="connsiteX5" fmla="*/ 1618052 w 5269042"/>
              <a:gd name="connsiteY5" fmla="*/ 0 h 4493177"/>
              <a:gd name="connsiteX0" fmla="*/ 1649313 w 5269042"/>
              <a:gd name="connsiteY0" fmla="*/ 0 h 4344685"/>
              <a:gd name="connsiteX1" fmla="*/ 5269042 w 5269042"/>
              <a:gd name="connsiteY1" fmla="*/ 2031967 h 4344685"/>
              <a:gd name="connsiteX2" fmla="*/ 3898595 w 5269042"/>
              <a:gd name="connsiteY2" fmla="*/ 4343224 h 4344685"/>
              <a:gd name="connsiteX3" fmla="*/ 0 w 5269042"/>
              <a:gd name="connsiteY3" fmla="*/ 4344685 h 4344685"/>
              <a:gd name="connsiteX4" fmla="*/ 12936 w 5269042"/>
              <a:gd name="connsiteY4" fmla="*/ 2505910 h 4344685"/>
              <a:gd name="connsiteX5" fmla="*/ 1649313 w 5269042"/>
              <a:gd name="connsiteY5" fmla="*/ 0 h 4344685"/>
              <a:gd name="connsiteX0" fmla="*/ 1621960 w 5269042"/>
              <a:gd name="connsiteY0" fmla="*/ 0 h 4508808"/>
              <a:gd name="connsiteX1" fmla="*/ 5269042 w 5269042"/>
              <a:gd name="connsiteY1" fmla="*/ 2196090 h 4508808"/>
              <a:gd name="connsiteX2" fmla="*/ 3898595 w 5269042"/>
              <a:gd name="connsiteY2" fmla="*/ 4507347 h 4508808"/>
              <a:gd name="connsiteX3" fmla="*/ 0 w 5269042"/>
              <a:gd name="connsiteY3" fmla="*/ 4508808 h 4508808"/>
              <a:gd name="connsiteX4" fmla="*/ 12936 w 5269042"/>
              <a:gd name="connsiteY4" fmla="*/ 2670033 h 4508808"/>
              <a:gd name="connsiteX5" fmla="*/ 1621960 w 5269042"/>
              <a:gd name="connsiteY5" fmla="*/ 0 h 4508808"/>
              <a:gd name="connsiteX0" fmla="*/ 1621960 w 5269042"/>
              <a:gd name="connsiteY0" fmla="*/ 0 h 4508808"/>
              <a:gd name="connsiteX1" fmla="*/ 5269042 w 5269042"/>
              <a:gd name="connsiteY1" fmla="*/ 2196090 h 4508808"/>
              <a:gd name="connsiteX2" fmla="*/ 3568395 w 5269042"/>
              <a:gd name="connsiteY2" fmla="*/ 4500997 h 4508808"/>
              <a:gd name="connsiteX3" fmla="*/ 0 w 5269042"/>
              <a:gd name="connsiteY3" fmla="*/ 4508808 h 4508808"/>
              <a:gd name="connsiteX4" fmla="*/ 12936 w 5269042"/>
              <a:gd name="connsiteY4" fmla="*/ 2670033 h 4508808"/>
              <a:gd name="connsiteX5" fmla="*/ 1621960 w 5269042"/>
              <a:gd name="connsiteY5" fmla="*/ 0 h 4508808"/>
              <a:gd name="connsiteX0" fmla="*/ 1621960 w 4519742"/>
              <a:gd name="connsiteY0" fmla="*/ 0 h 4508808"/>
              <a:gd name="connsiteX1" fmla="*/ 4519742 w 4519742"/>
              <a:gd name="connsiteY1" fmla="*/ 2278640 h 4508808"/>
              <a:gd name="connsiteX2" fmla="*/ 3568395 w 4519742"/>
              <a:gd name="connsiteY2" fmla="*/ 4500997 h 4508808"/>
              <a:gd name="connsiteX3" fmla="*/ 0 w 4519742"/>
              <a:gd name="connsiteY3" fmla="*/ 4508808 h 4508808"/>
              <a:gd name="connsiteX4" fmla="*/ 12936 w 4519742"/>
              <a:gd name="connsiteY4" fmla="*/ 2670033 h 4508808"/>
              <a:gd name="connsiteX5" fmla="*/ 1621960 w 4519742"/>
              <a:gd name="connsiteY5" fmla="*/ 0 h 4508808"/>
              <a:gd name="connsiteX0" fmla="*/ 1621960 w 5046792"/>
              <a:gd name="connsiteY0" fmla="*/ 0 h 4508808"/>
              <a:gd name="connsiteX1" fmla="*/ 5046792 w 5046792"/>
              <a:gd name="connsiteY1" fmla="*/ 2081790 h 4508808"/>
              <a:gd name="connsiteX2" fmla="*/ 3568395 w 5046792"/>
              <a:gd name="connsiteY2" fmla="*/ 4500997 h 4508808"/>
              <a:gd name="connsiteX3" fmla="*/ 0 w 5046792"/>
              <a:gd name="connsiteY3" fmla="*/ 4508808 h 4508808"/>
              <a:gd name="connsiteX4" fmla="*/ 12936 w 5046792"/>
              <a:gd name="connsiteY4" fmla="*/ 2670033 h 4508808"/>
              <a:gd name="connsiteX5" fmla="*/ 1621960 w 5046792"/>
              <a:gd name="connsiteY5" fmla="*/ 0 h 4508808"/>
              <a:gd name="connsiteX0" fmla="*/ 1621960 w 5046792"/>
              <a:gd name="connsiteY0" fmla="*/ 0 h 4508808"/>
              <a:gd name="connsiteX1" fmla="*/ 5046792 w 5046792"/>
              <a:gd name="connsiteY1" fmla="*/ 2081790 h 4508808"/>
              <a:gd name="connsiteX2" fmla="*/ 3568395 w 5046792"/>
              <a:gd name="connsiteY2" fmla="*/ 4500997 h 4508808"/>
              <a:gd name="connsiteX3" fmla="*/ 0 w 5046792"/>
              <a:gd name="connsiteY3" fmla="*/ 4508808 h 4508808"/>
              <a:gd name="connsiteX4" fmla="*/ 31986 w 5046792"/>
              <a:gd name="connsiteY4" fmla="*/ 2784333 h 4508808"/>
              <a:gd name="connsiteX5" fmla="*/ 1621960 w 5046792"/>
              <a:gd name="connsiteY5" fmla="*/ 0 h 4508808"/>
              <a:gd name="connsiteX0" fmla="*/ 1628074 w 5052906"/>
              <a:gd name="connsiteY0" fmla="*/ 0 h 4508808"/>
              <a:gd name="connsiteX1" fmla="*/ 5052906 w 5052906"/>
              <a:gd name="connsiteY1" fmla="*/ 2081790 h 4508808"/>
              <a:gd name="connsiteX2" fmla="*/ 3574509 w 5052906"/>
              <a:gd name="connsiteY2" fmla="*/ 4500997 h 4508808"/>
              <a:gd name="connsiteX3" fmla="*/ 6114 w 5052906"/>
              <a:gd name="connsiteY3" fmla="*/ 4508808 h 4508808"/>
              <a:gd name="connsiteX4" fmla="*/ 0 w 5052906"/>
              <a:gd name="connsiteY4" fmla="*/ 2676383 h 4508808"/>
              <a:gd name="connsiteX5" fmla="*/ 1628074 w 5052906"/>
              <a:gd name="connsiteY5" fmla="*/ 0 h 4508808"/>
              <a:gd name="connsiteX0" fmla="*/ 1628074 w 5052906"/>
              <a:gd name="connsiteY0" fmla="*/ 0 h 4508808"/>
              <a:gd name="connsiteX1" fmla="*/ 5052906 w 5052906"/>
              <a:gd name="connsiteY1" fmla="*/ 2081790 h 4508808"/>
              <a:gd name="connsiteX2" fmla="*/ 3599909 w 5052906"/>
              <a:gd name="connsiteY2" fmla="*/ 4500997 h 4508808"/>
              <a:gd name="connsiteX3" fmla="*/ 6114 w 5052906"/>
              <a:gd name="connsiteY3" fmla="*/ 4508808 h 4508808"/>
              <a:gd name="connsiteX4" fmla="*/ 0 w 5052906"/>
              <a:gd name="connsiteY4" fmla="*/ 2676383 h 4508808"/>
              <a:gd name="connsiteX5" fmla="*/ 1628074 w 5052906"/>
              <a:gd name="connsiteY5" fmla="*/ 0 h 4508808"/>
              <a:gd name="connsiteX0" fmla="*/ 1628074 w 5052906"/>
              <a:gd name="connsiteY0" fmla="*/ 0 h 4508808"/>
              <a:gd name="connsiteX1" fmla="*/ 5052906 w 5052906"/>
              <a:gd name="connsiteY1" fmla="*/ 2081790 h 4508808"/>
              <a:gd name="connsiteX2" fmla="*/ 3618959 w 5052906"/>
              <a:gd name="connsiteY2" fmla="*/ 4500997 h 4508808"/>
              <a:gd name="connsiteX3" fmla="*/ 6114 w 5052906"/>
              <a:gd name="connsiteY3" fmla="*/ 4508808 h 4508808"/>
              <a:gd name="connsiteX4" fmla="*/ 0 w 5052906"/>
              <a:gd name="connsiteY4" fmla="*/ 2676383 h 4508808"/>
              <a:gd name="connsiteX5" fmla="*/ 1628074 w 5052906"/>
              <a:gd name="connsiteY5" fmla="*/ 0 h 4508808"/>
              <a:gd name="connsiteX0" fmla="*/ 1628074 w 4932256"/>
              <a:gd name="connsiteY0" fmla="*/ 0 h 4508808"/>
              <a:gd name="connsiteX1" fmla="*/ 4932256 w 4932256"/>
              <a:gd name="connsiteY1" fmla="*/ 2488190 h 4508808"/>
              <a:gd name="connsiteX2" fmla="*/ 3618959 w 4932256"/>
              <a:gd name="connsiteY2" fmla="*/ 4500997 h 4508808"/>
              <a:gd name="connsiteX3" fmla="*/ 6114 w 4932256"/>
              <a:gd name="connsiteY3" fmla="*/ 4508808 h 4508808"/>
              <a:gd name="connsiteX4" fmla="*/ 0 w 4932256"/>
              <a:gd name="connsiteY4" fmla="*/ 2676383 h 4508808"/>
              <a:gd name="connsiteX5" fmla="*/ 1628074 w 4932256"/>
              <a:gd name="connsiteY5" fmla="*/ 0 h 4508808"/>
              <a:gd name="connsiteX0" fmla="*/ 1628074 w 5052906"/>
              <a:gd name="connsiteY0" fmla="*/ 0 h 4508808"/>
              <a:gd name="connsiteX1" fmla="*/ 5052906 w 5052906"/>
              <a:gd name="connsiteY1" fmla="*/ 2081790 h 4508808"/>
              <a:gd name="connsiteX2" fmla="*/ 3618959 w 5052906"/>
              <a:gd name="connsiteY2" fmla="*/ 4500997 h 4508808"/>
              <a:gd name="connsiteX3" fmla="*/ 6114 w 5052906"/>
              <a:gd name="connsiteY3" fmla="*/ 4508808 h 4508808"/>
              <a:gd name="connsiteX4" fmla="*/ 0 w 5052906"/>
              <a:gd name="connsiteY4" fmla="*/ 2676383 h 4508808"/>
              <a:gd name="connsiteX5" fmla="*/ 1628074 w 5052906"/>
              <a:gd name="connsiteY5" fmla="*/ 0 h 4508808"/>
              <a:gd name="connsiteX0" fmla="*/ 1628074 w 5065606"/>
              <a:gd name="connsiteY0" fmla="*/ 0 h 4508808"/>
              <a:gd name="connsiteX1" fmla="*/ 5065606 w 5065606"/>
              <a:gd name="connsiteY1" fmla="*/ 2075440 h 4508808"/>
              <a:gd name="connsiteX2" fmla="*/ 3618959 w 5065606"/>
              <a:gd name="connsiteY2" fmla="*/ 4500997 h 4508808"/>
              <a:gd name="connsiteX3" fmla="*/ 6114 w 5065606"/>
              <a:gd name="connsiteY3" fmla="*/ 4508808 h 4508808"/>
              <a:gd name="connsiteX4" fmla="*/ 0 w 5065606"/>
              <a:gd name="connsiteY4" fmla="*/ 2676383 h 4508808"/>
              <a:gd name="connsiteX5" fmla="*/ 1628074 w 5065606"/>
              <a:gd name="connsiteY5" fmla="*/ 0 h 4508808"/>
              <a:gd name="connsiteX0" fmla="*/ 1615374 w 5065606"/>
              <a:gd name="connsiteY0" fmla="*/ 0 h 4515158"/>
              <a:gd name="connsiteX1" fmla="*/ 5065606 w 5065606"/>
              <a:gd name="connsiteY1" fmla="*/ 2081790 h 4515158"/>
              <a:gd name="connsiteX2" fmla="*/ 3618959 w 5065606"/>
              <a:gd name="connsiteY2" fmla="*/ 4507347 h 4515158"/>
              <a:gd name="connsiteX3" fmla="*/ 6114 w 5065606"/>
              <a:gd name="connsiteY3" fmla="*/ 4515158 h 4515158"/>
              <a:gd name="connsiteX4" fmla="*/ 0 w 5065606"/>
              <a:gd name="connsiteY4" fmla="*/ 2682733 h 4515158"/>
              <a:gd name="connsiteX5" fmla="*/ 1615374 w 5065606"/>
              <a:gd name="connsiteY5" fmla="*/ 0 h 4515158"/>
              <a:gd name="connsiteX0" fmla="*/ 1615374 w 5288242"/>
              <a:gd name="connsiteY0" fmla="*/ 0 h 4515158"/>
              <a:gd name="connsiteX1" fmla="*/ 5288242 w 5288242"/>
              <a:gd name="connsiteY1" fmla="*/ 2209011 h 4515158"/>
              <a:gd name="connsiteX2" fmla="*/ 3618959 w 5288242"/>
              <a:gd name="connsiteY2" fmla="*/ 4507347 h 4515158"/>
              <a:gd name="connsiteX3" fmla="*/ 6114 w 5288242"/>
              <a:gd name="connsiteY3" fmla="*/ 4515158 h 4515158"/>
              <a:gd name="connsiteX4" fmla="*/ 0 w 5288242"/>
              <a:gd name="connsiteY4" fmla="*/ 2682733 h 4515158"/>
              <a:gd name="connsiteX5" fmla="*/ 1615374 w 5288242"/>
              <a:gd name="connsiteY5" fmla="*/ 0 h 4515158"/>
              <a:gd name="connsiteX0" fmla="*/ 1615374 w 5288242"/>
              <a:gd name="connsiteY0" fmla="*/ 0 h 4531201"/>
              <a:gd name="connsiteX1" fmla="*/ 5288242 w 5288242"/>
              <a:gd name="connsiteY1" fmla="*/ 2209011 h 4531201"/>
              <a:gd name="connsiteX2" fmla="*/ 3889303 w 5288242"/>
              <a:gd name="connsiteY2" fmla="*/ 4531201 h 4531201"/>
              <a:gd name="connsiteX3" fmla="*/ 6114 w 5288242"/>
              <a:gd name="connsiteY3" fmla="*/ 4515158 h 4531201"/>
              <a:gd name="connsiteX4" fmla="*/ 0 w 5288242"/>
              <a:gd name="connsiteY4" fmla="*/ 2682733 h 4531201"/>
              <a:gd name="connsiteX5" fmla="*/ 1615374 w 5288242"/>
              <a:gd name="connsiteY5" fmla="*/ 0 h 4531201"/>
              <a:gd name="connsiteX0" fmla="*/ 1628755 w 5301623"/>
              <a:gd name="connsiteY0" fmla="*/ 0 h 4531201"/>
              <a:gd name="connsiteX1" fmla="*/ 5301623 w 5301623"/>
              <a:gd name="connsiteY1" fmla="*/ 2209011 h 4531201"/>
              <a:gd name="connsiteX2" fmla="*/ 3902684 w 5301623"/>
              <a:gd name="connsiteY2" fmla="*/ 4531201 h 4531201"/>
              <a:gd name="connsiteX3" fmla="*/ 19495 w 5301623"/>
              <a:gd name="connsiteY3" fmla="*/ 4515158 h 4531201"/>
              <a:gd name="connsiteX4" fmla="*/ 0 w 5301623"/>
              <a:gd name="connsiteY4" fmla="*/ 2691654 h 4531201"/>
              <a:gd name="connsiteX5" fmla="*/ 1628755 w 5301623"/>
              <a:gd name="connsiteY5" fmla="*/ 0 h 4531201"/>
              <a:gd name="connsiteX0" fmla="*/ 1636022 w 5308890"/>
              <a:gd name="connsiteY0" fmla="*/ 0 h 4537460"/>
              <a:gd name="connsiteX1" fmla="*/ 5308890 w 5308890"/>
              <a:gd name="connsiteY1" fmla="*/ 2209011 h 4537460"/>
              <a:gd name="connsiteX2" fmla="*/ 3909951 w 5308890"/>
              <a:gd name="connsiteY2" fmla="*/ 4531201 h 4537460"/>
              <a:gd name="connsiteX3" fmla="*/ 0 w 5308890"/>
              <a:gd name="connsiteY3" fmla="*/ 4537460 h 4537460"/>
              <a:gd name="connsiteX4" fmla="*/ 7267 w 5308890"/>
              <a:gd name="connsiteY4" fmla="*/ 2691654 h 4537460"/>
              <a:gd name="connsiteX5" fmla="*/ 1636022 w 5308890"/>
              <a:gd name="connsiteY5" fmla="*/ 0 h 4537460"/>
              <a:gd name="connsiteX0" fmla="*/ 1636022 w 5308890"/>
              <a:gd name="connsiteY0" fmla="*/ 0 h 4537460"/>
              <a:gd name="connsiteX1" fmla="*/ 5308890 w 5308890"/>
              <a:gd name="connsiteY1" fmla="*/ 2209011 h 4537460"/>
              <a:gd name="connsiteX2" fmla="*/ 3909951 w 5308890"/>
              <a:gd name="connsiteY2" fmla="*/ 4531201 h 4537460"/>
              <a:gd name="connsiteX3" fmla="*/ 0 w 5308890"/>
              <a:gd name="connsiteY3" fmla="*/ 4537460 h 4537460"/>
              <a:gd name="connsiteX4" fmla="*/ 570538 w 5308890"/>
              <a:gd name="connsiteY4" fmla="*/ 1777254 h 4537460"/>
              <a:gd name="connsiteX5" fmla="*/ 1636022 w 5308890"/>
              <a:gd name="connsiteY5" fmla="*/ 0 h 4537460"/>
              <a:gd name="connsiteX0" fmla="*/ 1636022 w 5308890"/>
              <a:gd name="connsiteY0" fmla="*/ 0 h 4537460"/>
              <a:gd name="connsiteX1" fmla="*/ 5308890 w 5308890"/>
              <a:gd name="connsiteY1" fmla="*/ 2209011 h 4537460"/>
              <a:gd name="connsiteX2" fmla="*/ 4443960 w 5308890"/>
              <a:gd name="connsiteY2" fmla="*/ 3631432 h 4537460"/>
              <a:gd name="connsiteX3" fmla="*/ 0 w 5308890"/>
              <a:gd name="connsiteY3" fmla="*/ 4537460 h 4537460"/>
              <a:gd name="connsiteX4" fmla="*/ 570538 w 5308890"/>
              <a:gd name="connsiteY4" fmla="*/ 1777254 h 4537460"/>
              <a:gd name="connsiteX5" fmla="*/ 1636022 w 5308890"/>
              <a:gd name="connsiteY5" fmla="*/ 0 h 4537460"/>
              <a:gd name="connsiteX0" fmla="*/ 1065485 w 4738353"/>
              <a:gd name="connsiteY0" fmla="*/ 0 h 3631432"/>
              <a:gd name="connsiteX1" fmla="*/ 4738353 w 4738353"/>
              <a:gd name="connsiteY1" fmla="*/ 2209011 h 3631432"/>
              <a:gd name="connsiteX2" fmla="*/ 3873423 w 4738353"/>
              <a:gd name="connsiteY2" fmla="*/ 3631432 h 3631432"/>
              <a:gd name="connsiteX3" fmla="*/ 812036 w 4738353"/>
              <a:gd name="connsiteY3" fmla="*/ 2854964 h 3631432"/>
              <a:gd name="connsiteX4" fmla="*/ 1 w 4738353"/>
              <a:gd name="connsiteY4" fmla="*/ 1777254 h 3631432"/>
              <a:gd name="connsiteX5" fmla="*/ 1065485 w 4738353"/>
              <a:gd name="connsiteY5" fmla="*/ 0 h 3631432"/>
              <a:gd name="connsiteX0" fmla="*/ 1065502 w 4738370"/>
              <a:gd name="connsiteY0" fmla="*/ 0 h 3637690"/>
              <a:gd name="connsiteX1" fmla="*/ 4738370 w 4738370"/>
              <a:gd name="connsiteY1" fmla="*/ 2209011 h 3637690"/>
              <a:gd name="connsiteX2" fmla="*/ 3873440 w 4738370"/>
              <a:gd name="connsiteY2" fmla="*/ 3631432 h 3637690"/>
              <a:gd name="connsiteX3" fmla="*/ 66 w 4738370"/>
              <a:gd name="connsiteY3" fmla="*/ 3637690 h 3637690"/>
              <a:gd name="connsiteX4" fmla="*/ 18 w 4738370"/>
              <a:gd name="connsiteY4" fmla="*/ 1777254 h 3637690"/>
              <a:gd name="connsiteX5" fmla="*/ 1065502 w 4738370"/>
              <a:gd name="connsiteY5" fmla="*/ 0 h 3637690"/>
              <a:gd name="connsiteX0" fmla="*/ 1065502 w 4738370"/>
              <a:gd name="connsiteY0" fmla="*/ 0 h 3638615"/>
              <a:gd name="connsiteX1" fmla="*/ 4738370 w 4738370"/>
              <a:gd name="connsiteY1" fmla="*/ 2209011 h 3638615"/>
              <a:gd name="connsiteX2" fmla="*/ 3871058 w 4738370"/>
              <a:gd name="connsiteY2" fmla="*/ 3638615 h 3638615"/>
              <a:gd name="connsiteX3" fmla="*/ 66 w 4738370"/>
              <a:gd name="connsiteY3" fmla="*/ 3637690 h 3638615"/>
              <a:gd name="connsiteX4" fmla="*/ 18 w 4738370"/>
              <a:gd name="connsiteY4" fmla="*/ 1777254 h 3638615"/>
              <a:gd name="connsiteX5" fmla="*/ 1065502 w 4738370"/>
              <a:gd name="connsiteY5" fmla="*/ 0 h 363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38370" h="3638615">
                <a:moveTo>
                  <a:pt x="1065502" y="0"/>
                </a:moveTo>
                <a:lnTo>
                  <a:pt x="4738370" y="2209011"/>
                </a:lnTo>
                <a:lnTo>
                  <a:pt x="3871058" y="3638615"/>
                </a:lnTo>
                <a:lnTo>
                  <a:pt x="66" y="3637690"/>
                </a:lnTo>
                <a:cubicBezTo>
                  <a:pt x="145" y="3037465"/>
                  <a:pt x="-61" y="2377479"/>
                  <a:pt x="18" y="1777254"/>
                </a:cubicBezTo>
                <a:lnTo>
                  <a:pt x="1065502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16" name="TITLE"/>
          <p:cNvSpPr txBox="1">
            <a:spLocks noChangeArrowheads="1"/>
          </p:cNvSpPr>
          <p:nvPr/>
        </p:nvSpPr>
        <p:spPr bwMode="auto">
          <a:xfrm>
            <a:off x="8628645" y="3177760"/>
            <a:ext cx="2302935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6933">
              <a:lnSpc>
                <a:spcPts val="3333"/>
              </a:lnSpc>
            </a:pPr>
            <a:r>
              <a:rPr lang="en-US" sz="3200" dirty="0">
                <a:solidFill>
                  <a:srgbClr val="413A2C"/>
                </a:solidFill>
                <a:latin typeface="Trajan Pro" pitchFamily="18" charset="0"/>
              </a:rPr>
              <a:t>Location</a:t>
            </a:r>
          </a:p>
        </p:txBody>
      </p:sp>
      <p:sp>
        <p:nvSpPr>
          <p:cNvPr id="17" name="COPY"/>
          <p:cNvSpPr txBox="1">
            <a:spLocks noChangeArrowheads="1"/>
          </p:cNvSpPr>
          <p:nvPr/>
        </p:nvSpPr>
        <p:spPr bwMode="auto">
          <a:xfrm>
            <a:off x="7046763" y="3646601"/>
            <a:ext cx="5154383" cy="365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6933" algn="ctr">
              <a:lnSpc>
                <a:spcPct val="146000"/>
              </a:lnSpc>
            </a:pPr>
            <a:r>
              <a:rPr lang="en-GB" sz="16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Leeds</a:t>
            </a:r>
            <a:r>
              <a:rPr lang="en-US" sz="16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 </a:t>
            </a:r>
            <a:r>
              <a:rPr lang="en-GB" sz="16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Train Station</a:t>
            </a:r>
            <a:r>
              <a:rPr lang="en-US" sz="16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 – </a:t>
            </a:r>
            <a:r>
              <a:rPr lang="en-GB" sz="16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5 miles</a:t>
            </a:r>
          </a:p>
          <a:p>
            <a:pPr marL="16933" algn="ctr">
              <a:lnSpc>
                <a:spcPct val="146000"/>
              </a:lnSpc>
            </a:pPr>
            <a:r>
              <a:rPr lang="en-GB" sz="1600" dirty="0">
                <a:solidFill>
                  <a:srgbClr val="413A2C"/>
                </a:solidFill>
              </a:rPr>
              <a:t>Garforth Train Station – 5 miles (direct train to Manchester Int'l Airport)</a:t>
            </a:r>
          </a:p>
          <a:p>
            <a:pPr marL="16933" algn="ctr">
              <a:lnSpc>
                <a:spcPct val="146000"/>
              </a:lnSpc>
            </a:pPr>
            <a:r>
              <a:rPr lang="en-GB" sz="1600" dirty="0">
                <a:solidFill>
                  <a:srgbClr val="413A2C"/>
                </a:solidFill>
              </a:rPr>
              <a:t>Wakefield Westgate Station – 6 miles (direct train to London Kings Cross)</a:t>
            </a:r>
            <a:endParaRPr lang="en-GB" sz="1600" dirty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  <a:p>
            <a:pPr marL="16933" algn="ctr">
              <a:lnSpc>
                <a:spcPct val="146000"/>
              </a:lnSpc>
            </a:pPr>
            <a:r>
              <a:rPr lang="en-GB" sz="16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Leeds Bradford Airport</a:t>
            </a:r>
            <a:r>
              <a:rPr lang="en-US" sz="16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 – </a:t>
            </a:r>
            <a:r>
              <a:rPr lang="en-GB" sz="16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15</a:t>
            </a:r>
            <a:r>
              <a:rPr lang="en-US" sz="16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 miles</a:t>
            </a:r>
            <a:endParaRPr lang="en-GB" sz="1600" dirty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  <a:p>
            <a:pPr marL="16933" algn="ctr">
              <a:lnSpc>
                <a:spcPct val="146000"/>
              </a:lnSpc>
            </a:pPr>
            <a:r>
              <a:rPr lang="en-GB" sz="1600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Easily accessible from M62 (Junction 30) and M1 (Junction 44)</a:t>
            </a:r>
          </a:p>
          <a:p>
            <a:pPr marL="16933" algn="ctr">
              <a:lnSpc>
                <a:spcPct val="146000"/>
              </a:lnSpc>
            </a:pPr>
            <a:r>
              <a:rPr lang="en-GB" sz="1600" dirty="0">
                <a:solidFill>
                  <a:srgbClr val="413A2C"/>
                </a:solidFill>
                <a:ea typeface="Gill Sans Light"/>
                <a:cs typeface="Gill Sans Light"/>
              </a:rPr>
              <a:t>300 free car parking spaces</a:t>
            </a:r>
            <a:endParaRPr lang="en-US" sz="1600" dirty="0">
              <a:solidFill>
                <a:srgbClr val="413A2C"/>
              </a:solidFill>
              <a:ea typeface="Gill Sans Light"/>
              <a:cs typeface="Gill Sans Light"/>
            </a:endParaRPr>
          </a:p>
          <a:p>
            <a:pPr marL="16933">
              <a:lnSpc>
                <a:spcPct val="146000"/>
              </a:lnSpc>
            </a:pPr>
            <a:endParaRPr lang="en-US" sz="1867" dirty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</p:txBody>
      </p:sp>
      <p:sp>
        <p:nvSpPr>
          <p:cNvPr id="11" name="SHAPE">
            <a:hlinkClick r:id="rId4" action="ppaction://hlinksldjump"/>
          </p:cNvPr>
          <p:cNvSpPr/>
          <p:nvPr/>
        </p:nvSpPr>
        <p:spPr>
          <a:xfrm rot="10800000">
            <a:off x="618067" y="5615517"/>
            <a:ext cx="1145117" cy="1242483"/>
          </a:xfrm>
          <a:custGeom>
            <a:avLst/>
            <a:gdLst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1316507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7155 w 858592"/>
              <a:gd name="connsiteY3" fmla="*/ 726225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9971 h 1316507"/>
              <a:gd name="connsiteX4" fmla="*/ 0 w 858592"/>
              <a:gd name="connsiteY4" fmla="*/ 0 h 1316507"/>
              <a:gd name="connsiteX0" fmla="*/ 12700 w 871292"/>
              <a:gd name="connsiteY0" fmla="*/ 0 h 1316507"/>
              <a:gd name="connsiteX1" fmla="*/ 871292 w 871292"/>
              <a:gd name="connsiteY1" fmla="*/ 0 h 1316507"/>
              <a:gd name="connsiteX2" fmla="*/ 871292 w 871292"/>
              <a:gd name="connsiteY2" fmla="*/ 1316507 h 1316507"/>
              <a:gd name="connsiteX3" fmla="*/ 0 w 871292"/>
              <a:gd name="connsiteY3" fmla="*/ 826796 h 1316507"/>
              <a:gd name="connsiteX4" fmla="*/ 12700 w 8712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38481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931697"/>
              <a:gd name="connsiteX1" fmla="*/ 858592 w 858592"/>
              <a:gd name="connsiteY1" fmla="*/ 0 h 931697"/>
              <a:gd name="connsiteX2" fmla="*/ 858592 w 858592"/>
              <a:gd name="connsiteY2" fmla="*/ 931697 h 931697"/>
              <a:gd name="connsiteX3" fmla="*/ 0 w 858592"/>
              <a:gd name="connsiteY3" fmla="*/ 441986 h 931697"/>
              <a:gd name="connsiteX4" fmla="*/ 0 w 858592"/>
              <a:gd name="connsiteY4" fmla="*/ 0 h 93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592" h="931697">
                <a:moveTo>
                  <a:pt x="0" y="0"/>
                </a:moveTo>
                <a:lnTo>
                  <a:pt x="858592" y="0"/>
                </a:lnTo>
                <a:lnTo>
                  <a:pt x="858592" y="931697"/>
                </a:lnTo>
                <a:lnTo>
                  <a:pt x="0" y="4419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1270" name="Picture 21"/>
          <p:cNvPicPr>
            <a:picLocks noChangeAspect="1"/>
          </p:cNvPicPr>
          <p:nvPr/>
        </p:nvPicPr>
        <p:blipFill>
          <a:blip r:embed="rId5"/>
          <a:srcRect l="19325" t="23889" r="17921" b="20947"/>
          <a:stretch>
            <a:fillRect/>
          </a:stretch>
        </p:blipFill>
        <p:spPr bwMode="auto">
          <a:xfrm>
            <a:off x="632885" y="6096000"/>
            <a:ext cx="1119716" cy="69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728634" y="2948517"/>
            <a:ext cx="480484" cy="480483"/>
            <a:chOff x="3851132" y="2021394"/>
            <a:chExt cx="360000" cy="360000"/>
          </a:xfrm>
        </p:grpSpPr>
        <p:sp>
          <p:nvSpPr>
            <p:cNvPr id="13" name="SHAPE"/>
            <p:cNvSpPr/>
            <p:nvPr/>
          </p:nvSpPr>
          <p:spPr>
            <a:xfrm rot="8007313">
              <a:off x="3851132" y="2021394"/>
              <a:ext cx="360000" cy="360000"/>
            </a:xfrm>
            <a:prstGeom prst="teardrop">
              <a:avLst>
                <a:gd name="adj" fmla="val 139710"/>
              </a:avLst>
            </a:prstGeom>
            <a:solidFill>
              <a:srgbClr val="C95D2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pic>
          <p:nvPicPr>
            <p:cNvPr id="11285" name="Picture 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853470" y="2042318"/>
              <a:ext cx="355324" cy="332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ectangle 11"/>
          <p:cNvSpPr/>
          <p:nvPr/>
        </p:nvSpPr>
        <p:spPr>
          <a:xfrm>
            <a:off x="4328585" y="3630084"/>
            <a:ext cx="1123641" cy="338554"/>
          </a:xfrm>
          <a:prstGeom prst="rect">
            <a:avLst/>
          </a:prstGeom>
          <a:effectLst>
            <a:outerShdw dist="3810" dir="2700000" algn="tl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/>
              <a:t>Oulton Hall</a:t>
            </a:r>
          </a:p>
        </p:txBody>
      </p:sp>
      <p:sp>
        <p:nvSpPr>
          <p:cNvPr id="11273" name="Freeform 5"/>
          <p:cNvSpPr>
            <a:spLocks/>
          </p:cNvSpPr>
          <p:nvPr/>
        </p:nvSpPr>
        <p:spPr bwMode="auto">
          <a:xfrm>
            <a:off x="2389718" y="5873751"/>
            <a:ext cx="560916" cy="279400"/>
          </a:xfrm>
          <a:custGeom>
            <a:avLst/>
            <a:gdLst>
              <a:gd name="T0" fmla="*/ 2147483647 w 284"/>
              <a:gd name="T1" fmla="*/ 2147483647 h 140"/>
              <a:gd name="T2" fmla="*/ 2147483647 w 284"/>
              <a:gd name="T3" fmla="*/ 2147483647 h 140"/>
              <a:gd name="T4" fmla="*/ 0 w 284"/>
              <a:gd name="T5" fmla="*/ 2147483647 h 140"/>
              <a:gd name="T6" fmla="*/ 0 w 284"/>
              <a:gd name="T7" fmla="*/ 2147483647 h 140"/>
              <a:gd name="T8" fmla="*/ 2147483647 w 284"/>
              <a:gd name="T9" fmla="*/ 0 h 140"/>
              <a:gd name="T10" fmla="*/ 2147483647 w 284"/>
              <a:gd name="T11" fmla="*/ 0 h 140"/>
              <a:gd name="T12" fmla="*/ 2147483647 w 284"/>
              <a:gd name="T13" fmla="*/ 2147483647 h 140"/>
              <a:gd name="T14" fmla="*/ 2147483647 w 284"/>
              <a:gd name="T15" fmla="*/ 2147483647 h 140"/>
              <a:gd name="T16" fmla="*/ 2147483647 w 284"/>
              <a:gd name="T17" fmla="*/ 2147483647 h 1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4"/>
              <a:gd name="T28" fmla="*/ 0 h 140"/>
              <a:gd name="T29" fmla="*/ 284 w 284"/>
              <a:gd name="T30" fmla="*/ 140 h 1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4" h="140">
                <a:moveTo>
                  <a:pt x="256" y="140"/>
                </a:moveTo>
                <a:cubicBezTo>
                  <a:pt x="28" y="140"/>
                  <a:pt x="28" y="140"/>
                  <a:pt x="28" y="140"/>
                </a:cubicBezTo>
                <a:cubicBezTo>
                  <a:pt x="12" y="140"/>
                  <a:pt x="0" y="127"/>
                  <a:pt x="0" y="112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12"/>
                  <a:pt x="12" y="0"/>
                  <a:pt x="28" y="0"/>
                </a:cubicBezTo>
                <a:cubicBezTo>
                  <a:pt x="256" y="0"/>
                  <a:pt x="256" y="0"/>
                  <a:pt x="256" y="0"/>
                </a:cubicBezTo>
                <a:cubicBezTo>
                  <a:pt x="272" y="0"/>
                  <a:pt x="284" y="12"/>
                  <a:pt x="284" y="27"/>
                </a:cubicBezTo>
                <a:cubicBezTo>
                  <a:pt x="284" y="112"/>
                  <a:pt x="284" y="112"/>
                  <a:pt x="284" y="112"/>
                </a:cubicBezTo>
                <a:cubicBezTo>
                  <a:pt x="284" y="127"/>
                  <a:pt x="272" y="140"/>
                  <a:pt x="256" y="140"/>
                </a:cubicBezTo>
                <a:close/>
              </a:path>
            </a:pathLst>
          </a:custGeom>
          <a:solidFill>
            <a:srgbClr val="E594A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400" dirty="0"/>
          </a:p>
        </p:txBody>
      </p:sp>
      <p:sp>
        <p:nvSpPr>
          <p:cNvPr id="11274" name="Rectangle 7"/>
          <p:cNvSpPr>
            <a:spLocks noChangeArrowheads="1"/>
          </p:cNvSpPr>
          <p:nvPr/>
        </p:nvSpPr>
        <p:spPr bwMode="auto">
          <a:xfrm>
            <a:off x="2486376" y="5900567"/>
            <a:ext cx="365485" cy="22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1219170" eaLnBrk="0" hangingPunct="0"/>
            <a:r>
              <a:rPr lang="en-US" altLang="en-US" sz="1467" dirty="0">
                <a:solidFill>
                  <a:srgbClr val="000000"/>
                </a:solidFill>
                <a:latin typeface="Gill Sans Nova Light"/>
              </a:rPr>
              <a:t>M62</a:t>
            </a:r>
            <a:endParaRPr lang="en-US" altLang="en-US" sz="2400" dirty="0"/>
          </a:p>
        </p:txBody>
      </p:sp>
      <p:sp>
        <p:nvSpPr>
          <p:cNvPr id="11275" name="Freeform 5"/>
          <p:cNvSpPr>
            <a:spLocks/>
          </p:cNvSpPr>
          <p:nvPr/>
        </p:nvSpPr>
        <p:spPr bwMode="auto">
          <a:xfrm>
            <a:off x="3033185" y="376767"/>
            <a:ext cx="560916" cy="279400"/>
          </a:xfrm>
          <a:custGeom>
            <a:avLst/>
            <a:gdLst>
              <a:gd name="T0" fmla="*/ 2147483647 w 284"/>
              <a:gd name="T1" fmla="*/ 2147483647 h 140"/>
              <a:gd name="T2" fmla="*/ 2147483647 w 284"/>
              <a:gd name="T3" fmla="*/ 2147483647 h 140"/>
              <a:gd name="T4" fmla="*/ 0 w 284"/>
              <a:gd name="T5" fmla="*/ 2147483647 h 140"/>
              <a:gd name="T6" fmla="*/ 0 w 284"/>
              <a:gd name="T7" fmla="*/ 2147483647 h 140"/>
              <a:gd name="T8" fmla="*/ 2147483647 w 284"/>
              <a:gd name="T9" fmla="*/ 0 h 140"/>
              <a:gd name="T10" fmla="*/ 2147483647 w 284"/>
              <a:gd name="T11" fmla="*/ 0 h 140"/>
              <a:gd name="T12" fmla="*/ 2147483647 w 284"/>
              <a:gd name="T13" fmla="*/ 2147483647 h 140"/>
              <a:gd name="T14" fmla="*/ 2147483647 w 284"/>
              <a:gd name="T15" fmla="*/ 2147483647 h 140"/>
              <a:gd name="T16" fmla="*/ 2147483647 w 284"/>
              <a:gd name="T17" fmla="*/ 2147483647 h 1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84"/>
              <a:gd name="T28" fmla="*/ 0 h 140"/>
              <a:gd name="T29" fmla="*/ 284 w 284"/>
              <a:gd name="T30" fmla="*/ 140 h 14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84" h="140">
                <a:moveTo>
                  <a:pt x="256" y="140"/>
                </a:moveTo>
                <a:cubicBezTo>
                  <a:pt x="28" y="140"/>
                  <a:pt x="28" y="140"/>
                  <a:pt x="28" y="140"/>
                </a:cubicBezTo>
                <a:cubicBezTo>
                  <a:pt x="12" y="140"/>
                  <a:pt x="0" y="127"/>
                  <a:pt x="0" y="112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12"/>
                  <a:pt x="12" y="0"/>
                  <a:pt x="28" y="0"/>
                </a:cubicBezTo>
                <a:cubicBezTo>
                  <a:pt x="256" y="0"/>
                  <a:pt x="256" y="0"/>
                  <a:pt x="256" y="0"/>
                </a:cubicBezTo>
                <a:cubicBezTo>
                  <a:pt x="272" y="0"/>
                  <a:pt x="284" y="12"/>
                  <a:pt x="284" y="27"/>
                </a:cubicBezTo>
                <a:cubicBezTo>
                  <a:pt x="284" y="112"/>
                  <a:pt x="284" y="112"/>
                  <a:pt x="284" y="112"/>
                </a:cubicBezTo>
                <a:cubicBezTo>
                  <a:pt x="284" y="127"/>
                  <a:pt x="272" y="140"/>
                  <a:pt x="256" y="140"/>
                </a:cubicBezTo>
                <a:close/>
              </a:path>
            </a:pathLst>
          </a:custGeom>
          <a:solidFill>
            <a:srgbClr val="E594A2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2400" dirty="0"/>
          </a:p>
        </p:txBody>
      </p:sp>
      <p:sp>
        <p:nvSpPr>
          <p:cNvPr id="11276" name="Rectangle 7"/>
          <p:cNvSpPr>
            <a:spLocks noChangeArrowheads="1"/>
          </p:cNvSpPr>
          <p:nvPr/>
        </p:nvSpPr>
        <p:spPr bwMode="auto">
          <a:xfrm>
            <a:off x="3181939" y="402526"/>
            <a:ext cx="261290" cy="22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1219170" eaLnBrk="0" hangingPunct="0"/>
            <a:r>
              <a:rPr lang="en-US" altLang="en-US" sz="1467" dirty="0">
                <a:solidFill>
                  <a:srgbClr val="000000"/>
                </a:solidFill>
                <a:latin typeface="Gill Sans Nova Light"/>
              </a:rPr>
              <a:t>M1</a:t>
            </a:r>
            <a:endParaRPr lang="en-US" altLang="en-US" sz="2400" dirty="0"/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>
            <a:off x="3431118" y="1926167"/>
            <a:ext cx="448733" cy="224367"/>
          </a:xfrm>
          <a:custGeom>
            <a:avLst/>
            <a:gdLst>
              <a:gd name="T0" fmla="*/ 256 w 284"/>
              <a:gd name="T1" fmla="*/ 140 h 140"/>
              <a:gd name="T2" fmla="*/ 28 w 284"/>
              <a:gd name="T3" fmla="*/ 140 h 140"/>
              <a:gd name="T4" fmla="*/ 0 w 284"/>
              <a:gd name="T5" fmla="*/ 112 h 140"/>
              <a:gd name="T6" fmla="*/ 0 w 284"/>
              <a:gd name="T7" fmla="*/ 27 h 140"/>
              <a:gd name="T8" fmla="*/ 28 w 284"/>
              <a:gd name="T9" fmla="*/ 0 h 140"/>
              <a:gd name="T10" fmla="*/ 256 w 284"/>
              <a:gd name="T11" fmla="*/ 0 h 140"/>
              <a:gd name="T12" fmla="*/ 284 w 284"/>
              <a:gd name="T13" fmla="*/ 27 h 140"/>
              <a:gd name="T14" fmla="*/ 284 w 284"/>
              <a:gd name="T15" fmla="*/ 112 h 140"/>
              <a:gd name="T16" fmla="*/ 256 w 284"/>
              <a:gd name="T17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4" h="140">
                <a:moveTo>
                  <a:pt x="256" y="140"/>
                </a:moveTo>
                <a:cubicBezTo>
                  <a:pt x="28" y="140"/>
                  <a:pt x="28" y="140"/>
                  <a:pt x="28" y="140"/>
                </a:cubicBezTo>
                <a:cubicBezTo>
                  <a:pt x="12" y="140"/>
                  <a:pt x="0" y="127"/>
                  <a:pt x="0" y="112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12"/>
                  <a:pt x="12" y="0"/>
                  <a:pt x="28" y="0"/>
                </a:cubicBezTo>
                <a:cubicBezTo>
                  <a:pt x="256" y="0"/>
                  <a:pt x="256" y="0"/>
                  <a:pt x="256" y="0"/>
                </a:cubicBezTo>
                <a:cubicBezTo>
                  <a:pt x="272" y="0"/>
                  <a:pt x="284" y="12"/>
                  <a:pt x="284" y="27"/>
                </a:cubicBezTo>
                <a:cubicBezTo>
                  <a:pt x="284" y="112"/>
                  <a:pt x="284" y="112"/>
                  <a:pt x="284" y="112"/>
                </a:cubicBezTo>
                <a:cubicBezTo>
                  <a:pt x="284" y="127"/>
                  <a:pt x="272" y="140"/>
                  <a:pt x="256" y="140"/>
                </a:cubicBezTo>
                <a:close/>
              </a:path>
            </a:pathLst>
          </a:custGeom>
          <a:solidFill>
            <a:schemeClr val="accent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2400" dirty="0"/>
          </a:p>
        </p:txBody>
      </p:sp>
      <p:sp>
        <p:nvSpPr>
          <p:cNvPr id="11278" name="Rectangle 7"/>
          <p:cNvSpPr>
            <a:spLocks noChangeArrowheads="1"/>
          </p:cNvSpPr>
          <p:nvPr/>
        </p:nvSpPr>
        <p:spPr bwMode="auto">
          <a:xfrm>
            <a:off x="3475690" y="1946017"/>
            <a:ext cx="35747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1219170" eaLnBrk="0" hangingPunct="0"/>
            <a:r>
              <a:rPr lang="en-US" altLang="en-US" sz="1200" dirty="0">
                <a:solidFill>
                  <a:srgbClr val="000000"/>
                </a:solidFill>
                <a:latin typeface="Gill Sans Nova Light"/>
              </a:rPr>
              <a:t>A639</a:t>
            </a:r>
            <a:endParaRPr lang="en-US" altLang="en-US" sz="1600" dirty="0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>
            <a:off x="2891367" y="3532718"/>
            <a:ext cx="448733" cy="224367"/>
          </a:xfrm>
          <a:custGeom>
            <a:avLst/>
            <a:gdLst>
              <a:gd name="T0" fmla="*/ 256 w 284"/>
              <a:gd name="T1" fmla="*/ 140 h 140"/>
              <a:gd name="T2" fmla="*/ 28 w 284"/>
              <a:gd name="T3" fmla="*/ 140 h 140"/>
              <a:gd name="T4" fmla="*/ 0 w 284"/>
              <a:gd name="T5" fmla="*/ 112 h 140"/>
              <a:gd name="T6" fmla="*/ 0 w 284"/>
              <a:gd name="T7" fmla="*/ 27 h 140"/>
              <a:gd name="T8" fmla="*/ 28 w 284"/>
              <a:gd name="T9" fmla="*/ 0 h 140"/>
              <a:gd name="T10" fmla="*/ 256 w 284"/>
              <a:gd name="T11" fmla="*/ 0 h 140"/>
              <a:gd name="T12" fmla="*/ 284 w 284"/>
              <a:gd name="T13" fmla="*/ 27 h 140"/>
              <a:gd name="T14" fmla="*/ 284 w 284"/>
              <a:gd name="T15" fmla="*/ 112 h 140"/>
              <a:gd name="T16" fmla="*/ 256 w 284"/>
              <a:gd name="T17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4" h="140">
                <a:moveTo>
                  <a:pt x="256" y="140"/>
                </a:moveTo>
                <a:cubicBezTo>
                  <a:pt x="28" y="140"/>
                  <a:pt x="28" y="140"/>
                  <a:pt x="28" y="140"/>
                </a:cubicBezTo>
                <a:cubicBezTo>
                  <a:pt x="12" y="140"/>
                  <a:pt x="0" y="127"/>
                  <a:pt x="0" y="112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12"/>
                  <a:pt x="12" y="0"/>
                  <a:pt x="28" y="0"/>
                </a:cubicBezTo>
                <a:cubicBezTo>
                  <a:pt x="256" y="0"/>
                  <a:pt x="256" y="0"/>
                  <a:pt x="256" y="0"/>
                </a:cubicBezTo>
                <a:cubicBezTo>
                  <a:pt x="272" y="0"/>
                  <a:pt x="284" y="12"/>
                  <a:pt x="284" y="27"/>
                </a:cubicBezTo>
                <a:cubicBezTo>
                  <a:pt x="284" y="112"/>
                  <a:pt x="284" y="112"/>
                  <a:pt x="284" y="112"/>
                </a:cubicBezTo>
                <a:cubicBezTo>
                  <a:pt x="284" y="127"/>
                  <a:pt x="272" y="140"/>
                  <a:pt x="256" y="140"/>
                </a:cubicBezTo>
                <a:close/>
              </a:path>
            </a:pathLst>
          </a:custGeom>
          <a:solidFill>
            <a:schemeClr val="accent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2400" dirty="0"/>
          </a:p>
        </p:txBody>
      </p:sp>
      <p:sp>
        <p:nvSpPr>
          <p:cNvPr id="11280" name="Rectangle 7"/>
          <p:cNvSpPr>
            <a:spLocks noChangeArrowheads="1"/>
          </p:cNvSpPr>
          <p:nvPr/>
        </p:nvSpPr>
        <p:spPr bwMode="auto">
          <a:xfrm>
            <a:off x="2936998" y="3551509"/>
            <a:ext cx="35747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1219170" eaLnBrk="0" hangingPunct="0"/>
            <a:r>
              <a:rPr lang="en-US" altLang="en-US" sz="1200" dirty="0">
                <a:solidFill>
                  <a:srgbClr val="000000"/>
                </a:solidFill>
                <a:latin typeface="Gill Sans Nova Light"/>
              </a:rPr>
              <a:t>A654</a:t>
            </a:r>
            <a:endParaRPr lang="en-US" altLang="en-US" sz="1600" dirty="0"/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>
            <a:off x="4927600" y="5048251"/>
            <a:ext cx="448733" cy="224367"/>
          </a:xfrm>
          <a:custGeom>
            <a:avLst/>
            <a:gdLst>
              <a:gd name="T0" fmla="*/ 256 w 284"/>
              <a:gd name="T1" fmla="*/ 140 h 140"/>
              <a:gd name="T2" fmla="*/ 28 w 284"/>
              <a:gd name="T3" fmla="*/ 140 h 140"/>
              <a:gd name="T4" fmla="*/ 0 w 284"/>
              <a:gd name="T5" fmla="*/ 112 h 140"/>
              <a:gd name="T6" fmla="*/ 0 w 284"/>
              <a:gd name="T7" fmla="*/ 27 h 140"/>
              <a:gd name="T8" fmla="*/ 28 w 284"/>
              <a:gd name="T9" fmla="*/ 0 h 140"/>
              <a:gd name="T10" fmla="*/ 256 w 284"/>
              <a:gd name="T11" fmla="*/ 0 h 140"/>
              <a:gd name="T12" fmla="*/ 284 w 284"/>
              <a:gd name="T13" fmla="*/ 27 h 140"/>
              <a:gd name="T14" fmla="*/ 284 w 284"/>
              <a:gd name="T15" fmla="*/ 112 h 140"/>
              <a:gd name="T16" fmla="*/ 256 w 284"/>
              <a:gd name="T17" fmla="*/ 140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4" h="140">
                <a:moveTo>
                  <a:pt x="256" y="140"/>
                </a:moveTo>
                <a:cubicBezTo>
                  <a:pt x="28" y="140"/>
                  <a:pt x="28" y="140"/>
                  <a:pt x="28" y="140"/>
                </a:cubicBezTo>
                <a:cubicBezTo>
                  <a:pt x="12" y="140"/>
                  <a:pt x="0" y="127"/>
                  <a:pt x="0" y="112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12"/>
                  <a:pt x="12" y="0"/>
                  <a:pt x="28" y="0"/>
                </a:cubicBezTo>
                <a:cubicBezTo>
                  <a:pt x="256" y="0"/>
                  <a:pt x="256" y="0"/>
                  <a:pt x="256" y="0"/>
                </a:cubicBezTo>
                <a:cubicBezTo>
                  <a:pt x="272" y="0"/>
                  <a:pt x="284" y="12"/>
                  <a:pt x="284" y="27"/>
                </a:cubicBezTo>
                <a:cubicBezTo>
                  <a:pt x="284" y="112"/>
                  <a:pt x="284" y="112"/>
                  <a:pt x="284" y="112"/>
                </a:cubicBezTo>
                <a:cubicBezTo>
                  <a:pt x="284" y="127"/>
                  <a:pt x="272" y="140"/>
                  <a:pt x="256" y="140"/>
                </a:cubicBezTo>
                <a:close/>
              </a:path>
            </a:pathLst>
          </a:custGeom>
          <a:solidFill>
            <a:schemeClr val="accent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2400" dirty="0"/>
          </a:p>
        </p:txBody>
      </p:sp>
      <p:sp>
        <p:nvSpPr>
          <p:cNvPr id="11282" name="Rectangle 7"/>
          <p:cNvSpPr>
            <a:spLocks noChangeArrowheads="1"/>
          </p:cNvSpPr>
          <p:nvPr/>
        </p:nvSpPr>
        <p:spPr bwMode="auto">
          <a:xfrm>
            <a:off x="4973231" y="5069159"/>
            <a:ext cx="35747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ctr" defTabSz="1219170" eaLnBrk="0" hangingPunct="0"/>
            <a:r>
              <a:rPr lang="en-US" altLang="en-US" sz="1200" dirty="0">
                <a:solidFill>
                  <a:srgbClr val="000000"/>
                </a:solidFill>
                <a:latin typeface="Gill Sans Nova Light"/>
              </a:rPr>
              <a:t>A642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60434809"/>
      </p:ext>
    </p:extLst>
  </p:cSld>
  <p:clrMapOvr>
    <a:masterClrMapping/>
  </p:clrMapOvr>
  <p:transition spd="med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71"/>
            <a:ext cx="12192000" cy="6859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OX"/>
          <p:cNvSpPr/>
          <p:nvPr/>
        </p:nvSpPr>
        <p:spPr>
          <a:xfrm>
            <a:off x="6297085" y="0"/>
            <a:ext cx="589491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sp>
        <p:nvSpPr>
          <p:cNvPr id="2" name="TITLE"/>
          <p:cNvSpPr>
            <a:spLocks noGrp="1"/>
          </p:cNvSpPr>
          <p:nvPr>
            <p:ph type="body" sz="quarter" idx="4294967295"/>
          </p:nvPr>
        </p:nvSpPr>
        <p:spPr>
          <a:xfrm>
            <a:off x="6707718" y="969433"/>
            <a:ext cx="5471583" cy="1778000"/>
          </a:xfrm>
        </p:spPr>
        <p:txBody>
          <a:bodyPr vert="horz" lIns="0" tIns="45720" rIns="91440" bIns="45720" rtlCol="0"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Welcome to </a:t>
            </a:r>
            <a:br>
              <a:rPr lang="en-GB" sz="3200" dirty="0">
                <a:solidFill>
                  <a:srgbClr val="413A2C"/>
                </a:solidFill>
                <a:latin typeface="Trajan Pro" pitchFamily="18" charset="0"/>
              </a:rPr>
            </a:br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Intuitive Service</a:t>
            </a:r>
          </a:p>
        </p:txBody>
      </p:sp>
      <p:sp>
        <p:nvSpPr>
          <p:cNvPr id="8" name="COPY"/>
          <p:cNvSpPr txBox="1">
            <a:spLocks noChangeArrowheads="1"/>
          </p:cNvSpPr>
          <p:nvPr/>
        </p:nvSpPr>
        <p:spPr bwMode="auto">
          <a:xfrm>
            <a:off x="6707717" y="2749552"/>
            <a:ext cx="4569883" cy="3382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ts val="1317"/>
              </a:spcBef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When you arrive at Oulton Hall you’ll be greeted warmly by our concierge.</a:t>
            </a:r>
          </a:p>
          <a:p>
            <a:pPr>
              <a:spcBef>
                <a:spcPts val="1317"/>
              </a:spcBef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From this moment of arrival to the moment you depart we’ll treat you like the individual you are, making sure your event with us goes perfectly in every way.</a:t>
            </a:r>
            <a:endParaRPr lang="en-US" sz="1867" dirty="0">
              <a:solidFill>
                <a:srgbClr val="413A2C"/>
              </a:solidFill>
              <a:latin typeface="Gill Sans Nova Light"/>
              <a:ea typeface="Gill Sans Light"/>
              <a:cs typeface="Gill Sans Light"/>
            </a:endParaRPr>
          </a:p>
        </p:txBody>
      </p:sp>
      <p:sp>
        <p:nvSpPr>
          <p:cNvPr id="21" name="SHAPE">
            <a:hlinkClick r:id="rId4" action="ppaction://hlinksldjump"/>
          </p:cNvPr>
          <p:cNvSpPr/>
          <p:nvPr/>
        </p:nvSpPr>
        <p:spPr>
          <a:xfrm rot="10800000">
            <a:off x="10519834" y="5615517"/>
            <a:ext cx="1145117" cy="1242483"/>
          </a:xfrm>
          <a:custGeom>
            <a:avLst/>
            <a:gdLst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1316507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7155 w 858592"/>
              <a:gd name="connsiteY3" fmla="*/ 726225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9971 h 1316507"/>
              <a:gd name="connsiteX4" fmla="*/ 0 w 858592"/>
              <a:gd name="connsiteY4" fmla="*/ 0 h 1316507"/>
              <a:gd name="connsiteX0" fmla="*/ 12700 w 871292"/>
              <a:gd name="connsiteY0" fmla="*/ 0 h 1316507"/>
              <a:gd name="connsiteX1" fmla="*/ 871292 w 871292"/>
              <a:gd name="connsiteY1" fmla="*/ 0 h 1316507"/>
              <a:gd name="connsiteX2" fmla="*/ 871292 w 871292"/>
              <a:gd name="connsiteY2" fmla="*/ 1316507 h 1316507"/>
              <a:gd name="connsiteX3" fmla="*/ 0 w 871292"/>
              <a:gd name="connsiteY3" fmla="*/ 826796 h 1316507"/>
              <a:gd name="connsiteX4" fmla="*/ 12700 w 8712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38481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931697"/>
              <a:gd name="connsiteX1" fmla="*/ 858592 w 858592"/>
              <a:gd name="connsiteY1" fmla="*/ 0 h 931697"/>
              <a:gd name="connsiteX2" fmla="*/ 858592 w 858592"/>
              <a:gd name="connsiteY2" fmla="*/ 931697 h 931697"/>
              <a:gd name="connsiteX3" fmla="*/ 0 w 858592"/>
              <a:gd name="connsiteY3" fmla="*/ 441986 h 931697"/>
              <a:gd name="connsiteX4" fmla="*/ 0 w 858592"/>
              <a:gd name="connsiteY4" fmla="*/ 0 h 93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592" h="931697">
                <a:moveTo>
                  <a:pt x="0" y="0"/>
                </a:moveTo>
                <a:lnTo>
                  <a:pt x="858592" y="0"/>
                </a:lnTo>
                <a:lnTo>
                  <a:pt x="858592" y="931697"/>
                </a:lnTo>
                <a:lnTo>
                  <a:pt x="0" y="4419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3318" name="Picture 13"/>
          <p:cNvPicPr>
            <a:picLocks noChangeAspect="1"/>
          </p:cNvPicPr>
          <p:nvPr/>
        </p:nvPicPr>
        <p:blipFill>
          <a:blip r:embed="rId5"/>
          <a:srcRect l="19325" t="23889" r="17921" b="20947"/>
          <a:stretch>
            <a:fillRect/>
          </a:stretch>
        </p:blipFill>
        <p:spPr bwMode="auto">
          <a:xfrm>
            <a:off x="10547351" y="6096000"/>
            <a:ext cx="1119716" cy="69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665385" y="6104467"/>
            <a:ext cx="3702049" cy="635000"/>
            <a:chOff x="4999345" y="2795830"/>
            <a:chExt cx="3830330" cy="65636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20465" y="2795830"/>
              <a:ext cx="809210" cy="650403"/>
            </a:xfrm>
            <a:prstGeom prst="roundRect">
              <a:avLst>
                <a:gd name="adj" fmla="val 13033"/>
              </a:avLst>
            </a:prstGeom>
          </p:spPr>
        </p:pic>
        <p:pic>
          <p:nvPicPr>
            <p:cNvPr id="13323" name="Picture 1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726536" y="2801789"/>
              <a:ext cx="649146" cy="649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4" name="Picture 11"/>
            <p:cNvPicPr>
              <a:picLocks noChangeAspect="1"/>
            </p:cNvPicPr>
            <p:nvPr/>
          </p:nvPicPr>
          <p:blipFill>
            <a:blip r:embed="rId8"/>
            <a:srcRect r="15984"/>
            <a:stretch>
              <a:fillRect/>
            </a:stretch>
          </p:blipFill>
          <p:spPr bwMode="auto">
            <a:xfrm>
              <a:off x="4999345" y="2796558"/>
              <a:ext cx="653322" cy="649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/>
            <a:srcRect l="2796" t="12534" r="2796" b="12355"/>
            <a:stretch/>
          </p:blipFill>
          <p:spPr>
            <a:xfrm>
              <a:off x="7129096" y="2801789"/>
              <a:ext cx="817500" cy="650403"/>
            </a:xfrm>
            <a:prstGeom prst="ellipse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73055" y="2827030"/>
              <a:ext cx="558667" cy="599920"/>
            </a:xfrm>
            <a:prstGeom prst="roundRect">
              <a:avLst/>
            </a:prstGeom>
            <a:ln w="19050">
              <a:solidFill>
                <a:schemeClr val="bg1"/>
              </a:solidFill>
            </a:ln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63587" y="5161540"/>
            <a:ext cx="632877" cy="826825"/>
          </a:xfrm>
          <a:prstGeom prst="ellipse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4911" y="5161539"/>
            <a:ext cx="514372" cy="8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159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8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2" grpId="0" uiExpand="1" build="p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70"/>
            <a:ext cx="12192000" cy="685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QUOTE"/>
          <p:cNvGrpSpPr/>
          <p:nvPr/>
        </p:nvGrpSpPr>
        <p:grpSpPr>
          <a:xfrm>
            <a:off x="0" y="0"/>
            <a:ext cx="6096000" cy="6858000"/>
            <a:chOff x="0" y="0"/>
            <a:chExt cx="4572000" cy="5143500"/>
          </a:xfrm>
          <a:solidFill>
            <a:srgbClr val="B29876"/>
          </a:solidFill>
        </p:grpSpPr>
        <p:sp>
          <p:nvSpPr>
            <p:cNvPr id="2" name="BOX"/>
            <p:cNvSpPr/>
            <p:nvPr/>
          </p:nvSpPr>
          <p:spPr>
            <a:xfrm>
              <a:off x="0" y="0"/>
              <a:ext cx="4572000" cy="514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sp>
          <p:nvSpPr>
            <p:cNvPr id="8" name="BUBBLE"/>
            <p:cNvSpPr/>
            <p:nvPr/>
          </p:nvSpPr>
          <p:spPr>
            <a:xfrm>
              <a:off x="372140" y="404037"/>
              <a:ext cx="3987209" cy="4393060"/>
            </a:xfrm>
            <a:custGeom>
              <a:avLst/>
              <a:gdLst/>
              <a:ahLst/>
              <a:cxnLst/>
              <a:rect l="l" t="t" r="r" b="b"/>
              <a:pathLst>
                <a:path w="4441825" h="5105400">
                  <a:moveTo>
                    <a:pt x="4077982" y="0"/>
                  </a:moveTo>
                  <a:lnTo>
                    <a:pt x="0" y="0"/>
                  </a:lnTo>
                  <a:lnTo>
                    <a:pt x="0" y="5105412"/>
                  </a:lnTo>
                  <a:lnTo>
                    <a:pt x="4077982" y="5105412"/>
                  </a:lnTo>
                  <a:lnTo>
                    <a:pt x="4077982" y="2970771"/>
                  </a:lnTo>
                  <a:lnTo>
                    <a:pt x="4441761" y="2606586"/>
                  </a:lnTo>
                  <a:lnTo>
                    <a:pt x="4077982" y="2242337"/>
                  </a:lnTo>
                  <a:lnTo>
                    <a:pt x="4077982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>
              <a:solidFill>
                <a:srgbClr val="413A2C"/>
              </a:solidFill>
            </a:ln>
          </p:spPr>
          <p:txBody>
            <a:bodyPr lIns="0" tIns="0" rIns="0" bIns="0"/>
            <a:lstStyle/>
            <a:p>
              <a:pPr>
                <a:defRPr/>
              </a:pPr>
              <a:endParaRPr sz="2400" dirty="0"/>
            </a:p>
          </p:txBody>
        </p:sp>
        <p:sp>
          <p:nvSpPr>
            <p:cNvPr id="9" name="COPY"/>
            <p:cNvSpPr txBox="1">
              <a:spLocks/>
            </p:cNvSpPr>
            <p:nvPr/>
          </p:nvSpPr>
          <p:spPr>
            <a:xfrm>
              <a:off x="690829" y="1292292"/>
              <a:ext cx="3070351" cy="1540037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>
              <a:lvl1pPr marL="0" indent="0" algn="l" defTabSz="457200" rtl="0" eaLnBrk="1" latinLnBrk="0" hangingPunct="1">
                <a:lnSpc>
                  <a:spcPct val="80000"/>
                </a:lnSpc>
                <a:spcBef>
                  <a:spcPct val="20000"/>
                </a:spcBef>
                <a:buFont typeface="Arial"/>
                <a:buNone/>
                <a:defRPr lang="en-US" sz="3200" b="0" i="0" kern="1200" dirty="0">
                  <a:solidFill>
                    <a:srgbClr val="000000"/>
                  </a:solidFill>
                  <a:latin typeface="Trajan Pro"/>
                  <a:ea typeface="+mn-ea"/>
                  <a:cs typeface="Trajan Pro"/>
                </a:defRPr>
              </a:lvl1pPr>
            </a:lstStyle>
            <a:p>
              <a:pPr marL="16086" marR="6773" indent="-847" algn="ctr">
                <a:lnSpc>
                  <a:spcPct val="138900"/>
                </a:lnSpc>
                <a:defRPr/>
              </a:pPr>
              <a:r>
                <a:rPr lang="en-GB" sz="2400" i="1" spc="-73" dirty="0">
                  <a:solidFill>
                    <a:srgbClr val="413A2C"/>
                  </a:solidFill>
                  <a:latin typeface="Times New Roman"/>
                  <a:cs typeface="Times New Roman"/>
                </a:rPr>
                <a:t>“Any request I made was met with “no problem at all; we can do that for you” which, as the organiser, is exactly what you want to hear.</a:t>
              </a:r>
              <a:r>
                <a:rPr lang="en-GB" sz="2400" i="1" spc="-80" dirty="0">
                  <a:solidFill>
                    <a:srgbClr val="413A2C"/>
                  </a:solidFill>
                  <a:latin typeface="Times New Roman"/>
                  <a:cs typeface="Times New Roman"/>
                </a:rPr>
                <a:t>”</a:t>
              </a:r>
              <a:endParaRPr lang="en-GB" sz="2400" dirty="0">
                <a:solidFill>
                  <a:srgbClr val="413A2C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0" name="REF"/>
            <p:cNvSpPr txBox="1"/>
            <p:nvPr/>
          </p:nvSpPr>
          <p:spPr>
            <a:xfrm>
              <a:off x="1032257" y="3316459"/>
              <a:ext cx="2326005" cy="769490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marL="120224" marR="6773" algn="ctr">
                <a:defRPr/>
              </a:pPr>
              <a:r>
                <a:rPr lang="en-US" sz="2400" spc="-73" dirty="0">
                  <a:solidFill>
                    <a:srgbClr val="413A2C"/>
                  </a:solidFill>
                  <a:latin typeface="Trajan Pro"/>
                  <a:cs typeface="Trajan Pro"/>
                </a:rPr>
                <a:t>Claire Elkin</a:t>
              </a:r>
              <a:br>
                <a:rPr lang="en-US" sz="2400" spc="-73" dirty="0">
                  <a:solidFill>
                    <a:srgbClr val="413A2C"/>
                  </a:solidFill>
                  <a:latin typeface="Trajan Pro"/>
                  <a:cs typeface="Trajan Pro"/>
                </a:rPr>
              </a:br>
              <a:r>
                <a:rPr lang="en-US" sz="2400" spc="-73" dirty="0">
                  <a:solidFill>
                    <a:srgbClr val="413A2C"/>
                  </a:solidFill>
                  <a:latin typeface="Trajan Pro"/>
                  <a:cs typeface="Trajan Pro"/>
                </a:rPr>
                <a:t>Gladstone</a:t>
              </a:r>
            </a:p>
            <a:p>
              <a:pPr marL="120224" marR="6773" algn="ctr">
                <a:defRPr/>
              </a:pPr>
              <a:r>
                <a:rPr lang="en-US" sz="1867" spc="-73" dirty="0">
                  <a:solidFill>
                    <a:srgbClr val="413A2C"/>
                  </a:solidFill>
                  <a:latin typeface="Trajan Pro"/>
                  <a:cs typeface="Trajan Pro"/>
                </a:rPr>
                <a:t>June 2016</a:t>
              </a:r>
              <a:endParaRPr lang="en-US" sz="1867" spc="-7" dirty="0">
                <a:solidFill>
                  <a:srgbClr val="413A2C"/>
                </a:solidFill>
                <a:latin typeface="Trajan Pro"/>
                <a:cs typeface="Trajan Pro"/>
              </a:endParaRPr>
            </a:p>
          </p:txBody>
        </p:sp>
      </p:grpSp>
      <p:sp>
        <p:nvSpPr>
          <p:cNvPr id="17" name="SHAPE">
            <a:hlinkClick r:id="rId4" action="ppaction://hlinksldjump"/>
          </p:cNvPr>
          <p:cNvSpPr/>
          <p:nvPr/>
        </p:nvSpPr>
        <p:spPr>
          <a:xfrm rot="10800000">
            <a:off x="10519834" y="5615517"/>
            <a:ext cx="1145117" cy="1242483"/>
          </a:xfrm>
          <a:custGeom>
            <a:avLst/>
            <a:gdLst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1316507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7155 w 858592"/>
              <a:gd name="connsiteY3" fmla="*/ 726225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9971 h 1316507"/>
              <a:gd name="connsiteX4" fmla="*/ 0 w 858592"/>
              <a:gd name="connsiteY4" fmla="*/ 0 h 1316507"/>
              <a:gd name="connsiteX0" fmla="*/ 12700 w 871292"/>
              <a:gd name="connsiteY0" fmla="*/ 0 h 1316507"/>
              <a:gd name="connsiteX1" fmla="*/ 871292 w 871292"/>
              <a:gd name="connsiteY1" fmla="*/ 0 h 1316507"/>
              <a:gd name="connsiteX2" fmla="*/ 871292 w 871292"/>
              <a:gd name="connsiteY2" fmla="*/ 1316507 h 1316507"/>
              <a:gd name="connsiteX3" fmla="*/ 0 w 871292"/>
              <a:gd name="connsiteY3" fmla="*/ 826796 h 1316507"/>
              <a:gd name="connsiteX4" fmla="*/ 12700 w 8712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38481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931697"/>
              <a:gd name="connsiteX1" fmla="*/ 858592 w 858592"/>
              <a:gd name="connsiteY1" fmla="*/ 0 h 931697"/>
              <a:gd name="connsiteX2" fmla="*/ 858592 w 858592"/>
              <a:gd name="connsiteY2" fmla="*/ 931697 h 931697"/>
              <a:gd name="connsiteX3" fmla="*/ 0 w 858592"/>
              <a:gd name="connsiteY3" fmla="*/ 441986 h 931697"/>
              <a:gd name="connsiteX4" fmla="*/ 0 w 858592"/>
              <a:gd name="connsiteY4" fmla="*/ 0 h 93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592" h="931697">
                <a:moveTo>
                  <a:pt x="0" y="0"/>
                </a:moveTo>
                <a:lnTo>
                  <a:pt x="858592" y="0"/>
                </a:lnTo>
                <a:lnTo>
                  <a:pt x="858592" y="931697"/>
                </a:lnTo>
                <a:lnTo>
                  <a:pt x="0" y="4419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5364" name="Picture 13"/>
          <p:cNvPicPr>
            <a:picLocks noChangeAspect="1"/>
          </p:cNvPicPr>
          <p:nvPr/>
        </p:nvPicPr>
        <p:blipFill>
          <a:blip r:embed="rId5"/>
          <a:srcRect l="19325" t="23889" r="17921" b="20947"/>
          <a:stretch>
            <a:fillRect/>
          </a:stretch>
        </p:blipFill>
        <p:spPr bwMode="auto">
          <a:xfrm>
            <a:off x="10547351" y="6096000"/>
            <a:ext cx="1119716" cy="69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550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banq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770"/>
            <a:ext cx="12192000" cy="685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0" y="-3048"/>
            <a:ext cx="12192000" cy="6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BOX"/>
          <p:cNvSpPr>
            <a:spLocks noChangeArrowheads="1"/>
          </p:cNvSpPr>
          <p:nvPr/>
        </p:nvSpPr>
        <p:spPr bwMode="auto">
          <a:xfrm>
            <a:off x="531285" y="0"/>
            <a:ext cx="481964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10685" y="1606551"/>
            <a:ext cx="4345516" cy="15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33">
              <a:lnSpc>
                <a:spcPct val="107000"/>
              </a:lnSpc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Inspiring meeting rooms, the latest facilities and supportive and friendly service come together to create a conference venue to inspire and motivate your delegates.</a:t>
            </a:r>
          </a:p>
        </p:txBody>
      </p:sp>
      <p:sp>
        <p:nvSpPr>
          <p:cNvPr id="33" name="SHAPE">
            <a:hlinkClick r:id="rId5" action="ppaction://hlinksldjump"/>
          </p:cNvPr>
          <p:cNvSpPr/>
          <p:nvPr/>
        </p:nvSpPr>
        <p:spPr>
          <a:xfrm rot="10800000">
            <a:off x="10519834" y="5615517"/>
            <a:ext cx="1145117" cy="1242483"/>
          </a:xfrm>
          <a:custGeom>
            <a:avLst/>
            <a:gdLst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1316507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7155 w 858592"/>
              <a:gd name="connsiteY3" fmla="*/ 726225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9971 h 1316507"/>
              <a:gd name="connsiteX4" fmla="*/ 0 w 858592"/>
              <a:gd name="connsiteY4" fmla="*/ 0 h 1316507"/>
              <a:gd name="connsiteX0" fmla="*/ 12700 w 871292"/>
              <a:gd name="connsiteY0" fmla="*/ 0 h 1316507"/>
              <a:gd name="connsiteX1" fmla="*/ 871292 w 871292"/>
              <a:gd name="connsiteY1" fmla="*/ 0 h 1316507"/>
              <a:gd name="connsiteX2" fmla="*/ 871292 w 871292"/>
              <a:gd name="connsiteY2" fmla="*/ 1316507 h 1316507"/>
              <a:gd name="connsiteX3" fmla="*/ 0 w 871292"/>
              <a:gd name="connsiteY3" fmla="*/ 826796 h 1316507"/>
              <a:gd name="connsiteX4" fmla="*/ 12700 w 8712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1316507"/>
              <a:gd name="connsiteX1" fmla="*/ 858592 w 858592"/>
              <a:gd name="connsiteY1" fmla="*/ 384810 h 1316507"/>
              <a:gd name="connsiteX2" fmla="*/ 858592 w 858592"/>
              <a:gd name="connsiteY2" fmla="*/ 1316507 h 1316507"/>
              <a:gd name="connsiteX3" fmla="*/ 0 w 858592"/>
              <a:gd name="connsiteY3" fmla="*/ 826796 h 1316507"/>
              <a:gd name="connsiteX4" fmla="*/ 0 w 858592"/>
              <a:gd name="connsiteY4" fmla="*/ 0 h 1316507"/>
              <a:gd name="connsiteX0" fmla="*/ 0 w 858592"/>
              <a:gd name="connsiteY0" fmla="*/ 0 h 931697"/>
              <a:gd name="connsiteX1" fmla="*/ 858592 w 858592"/>
              <a:gd name="connsiteY1" fmla="*/ 0 h 931697"/>
              <a:gd name="connsiteX2" fmla="*/ 858592 w 858592"/>
              <a:gd name="connsiteY2" fmla="*/ 931697 h 931697"/>
              <a:gd name="connsiteX3" fmla="*/ 0 w 858592"/>
              <a:gd name="connsiteY3" fmla="*/ 441986 h 931697"/>
              <a:gd name="connsiteX4" fmla="*/ 0 w 858592"/>
              <a:gd name="connsiteY4" fmla="*/ 0 h 931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8592" h="931697">
                <a:moveTo>
                  <a:pt x="0" y="0"/>
                </a:moveTo>
                <a:lnTo>
                  <a:pt x="858592" y="0"/>
                </a:lnTo>
                <a:lnTo>
                  <a:pt x="858592" y="931697"/>
                </a:lnTo>
                <a:lnTo>
                  <a:pt x="0" y="44198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/>
          </a:p>
        </p:txBody>
      </p:sp>
      <p:pic>
        <p:nvPicPr>
          <p:cNvPr id="17414" name="Picture 40"/>
          <p:cNvPicPr>
            <a:picLocks noChangeAspect="1"/>
          </p:cNvPicPr>
          <p:nvPr/>
        </p:nvPicPr>
        <p:blipFill>
          <a:blip r:embed="rId6"/>
          <a:srcRect l="19325" t="23889" r="17921" b="20947"/>
          <a:stretch>
            <a:fillRect/>
          </a:stretch>
        </p:blipFill>
        <p:spPr bwMode="auto">
          <a:xfrm>
            <a:off x="10547351" y="6096000"/>
            <a:ext cx="1119716" cy="69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"/>
          <p:cNvSpPr txBox="1">
            <a:spLocks/>
          </p:cNvSpPr>
          <p:nvPr/>
        </p:nvSpPr>
        <p:spPr bwMode="auto">
          <a:xfrm>
            <a:off x="692152" y="3460751"/>
            <a:ext cx="550544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Special Occasions</a:t>
            </a:r>
          </a:p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&amp; Banqueting</a:t>
            </a:r>
          </a:p>
        </p:txBody>
      </p:sp>
      <p:sp>
        <p:nvSpPr>
          <p:cNvPr id="3" name="COPY"/>
          <p:cNvSpPr txBox="1">
            <a:spLocks noChangeArrowheads="1"/>
          </p:cNvSpPr>
          <p:nvPr/>
        </p:nvSpPr>
        <p:spPr bwMode="auto">
          <a:xfrm>
            <a:off x="810685" y="4726517"/>
            <a:ext cx="4345516" cy="157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6933">
              <a:lnSpc>
                <a:spcPct val="107000"/>
              </a:lnSpc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Whether you’re planning an intimate dinner with family and friends, a cocktail party or VIP private dining, you’ll find everything is taken care of.</a:t>
            </a:r>
          </a:p>
        </p:txBody>
      </p:sp>
      <p:sp>
        <p:nvSpPr>
          <p:cNvPr id="11" name="TITLE"/>
          <p:cNvSpPr txBox="1">
            <a:spLocks/>
          </p:cNvSpPr>
          <p:nvPr/>
        </p:nvSpPr>
        <p:spPr bwMode="auto">
          <a:xfrm>
            <a:off x="717551" y="338667"/>
            <a:ext cx="4622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Conferences</a:t>
            </a:r>
            <a:br>
              <a:rPr lang="en-GB" sz="3200" dirty="0">
                <a:solidFill>
                  <a:srgbClr val="413A2C"/>
                </a:solidFill>
                <a:latin typeface="Trajan Pro" pitchFamily="18" charset="0"/>
              </a:rPr>
            </a:br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&amp; Events</a:t>
            </a:r>
          </a:p>
        </p:txBody>
      </p:sp>
    </p:spTree>
    <p:extLst>
      <p:ext uri="{BB962C8B-B14F-4D97-AF65-F5344CB8AC3E}">
        <p14:creationId xmlns:p14="http://schemas.microsoft.com/office/powerpoint/2010/main" val="3670904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  <p:bldP spid="2" grpId="0"/>
      <p:bldP spid="3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E8C38F-2A50-468F-BAD4-B45F8B9C7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05" b="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8" name="BOX"/>
          <p:cNvSpPr>
            <a:spLocks noChangeArrowheads="1"/>
          </p:cNvSpPr>
          <p:nvPr/>
        </p:nvSpPr>
        <p:spPr bwMode="auto">
          <a:xfrm>
            <a:off x="400050" y="273051"/>
            <a:ext cx="4230567" cy="658494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grpSp>
        <p:nvGrpSpPr>
          <p:cNvPr id="19460" name="DIVIDERS"/>
          <p:cNvGrpSpPr>
            <a:grpSpLocks/>
          </p:cNvGrpSpPr>
          <p:nvPr/>
        </p:nvGrpSpPr>
        <p:grpSpPr bwMode="auto">
          <a:xfrm>
            <a:off x="865718" y="2017184"/>
            <a:ext cx="3202191" cy="2687107"/>
            <a:chOff x="649902" y="3004313"/>
            <a:chExt cx="2916389" cy="1965243"/>
          </a:xfrm>
        </p:grpSpPr>
        <p:cxnSp>
          <p:nvCxnSpPr>
            <p:cNvPr id="20" name="DIVIDER01"/>
            <p:cNvCxnSpPr/>
            <p:nvPr/>
          </p:nvCxnSpPr>
          <p:spPr>
            <a:xfrm>
              <a:off x="649902" y="3004313"/>
              <a:ext cx="2916389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DIVIDER02"/>
            <p:cNvCxnSpPr/>
            <p:nvPr/>
          </p:nvCxnSpPr>
          <p:spPr>
            <a:xfrm>
              <a:off x="649902" y="3397997"/>
              <a:ext cx="2916389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DIVIDER03"/>
            <p:cNvCxnSpPr/>
            <p:nvPr/>
          </p:nvCxnSpPr>
          <p:spPr>
            <a:xfrm>
              <a:off x="649902" y="3790092"/>
              <a:ext cx="2916389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DIVIDER04"/>
            <p:cNvCxnSpPr/>
            <p:nvPr/>
          </p:nvCxnSpPr>
          <p:spPr>
            <a:xfrm>
              <a:off x="649902" y="4183776"/>
              <a:ext cx="2916389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DIVIDER05"/>
            <p:cNvCxnSpPr/>
            <p:nvPr/>
          </p:nvCxnSpPr>
          <p:spPr>
            <a:xfrm>
              <a:off x="649902" y="4575872"/>
              <a:ext cx="2916389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DIVIDER05"/>
            <p:cNvCxnSpPr/>
            <p:nvPr/>
          </p:nvCxnSpPr>
          <p:spPr>
            <a:xfrm>
              <a:off x="649902" y="4969556"/>
              <a:ext cx="2916389" cy="0"/>
            </a:xfrm>
            <a:prstGeom prst="line">
              <a:avLst/>
            </a:prstGeom>
            <a:ln w="3175" cmpd="sng">
              <a:solidFill>
                <a:srgbClr val="413A2C">
                  <a:alpha val="85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"/>
          <p:cNvSpPr txBox="1">
            <a:spLocks/>
          </p:cNvSpPr>
          <p:nvPr/>
        </p:nvSpPr>
        <p:spPr bwMode="auto">
          <a:xfrm>
            <a:off x="717552" y="338667"/>
            <a:ext cx="550544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Conference &amp;</a:t>
            </a:r>
            <a:br>
              <a:rPr lang="en-GB" sz="3200" dirty="0">
                <a:solidFill>
                  <a:srgbClr val="413A2C"/>
                </a:solidFill>
                <a:latin typeface="Trajan Pro" pitchFamily="18" charset="0"/>
              </a:rPr>
            </a:br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Event Space</a:t>
            </a:r>
          </a:p>
        </p:txBody>
      </p:sp>
      <p:sp>
        <p:nvSpPr>
          <p:cNvPr id="31" name="CONTENTS0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59884" y="4224867"/>
            <a:ext cx="2351616" cy="41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PERKINS</a:t>
            </a:r>
          </a:p>
        </p:txBody>
      </p:sp>
      <p:sp>
        <p:nvSpPr>
          <p:cNvPr id="28" name="CONTENTS01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759884" y="2131484"/>
            <a:ext cx="2351616" cy="4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CLARET JUG</a:t>
            </a:r>
          </a:p>
        </p:txBody>
      </p:sp>
      <p:sp>
        <p:nvSpPr>
          <p:cNvPr id="30" name="CONTENTS01">
            <a:hlinkClick r:id="rId6" action="ppaction://hlinksldjump"/>
          </p:cNvPr>
          <p:cNvSpPr txBox="1">
            <a:spLocks noChangeArrowheads="1"/>
          </p:cNvSpPr>
          <p:nvPr/>
        </p:nvSpPr>
        <p:spPr bwMode="auto">
          <a:xfrm>
            <a:off x="759884" y="3702051"/>
            <a:ext cx="2351616" cy="4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ROTHWELL</a:t>
            </a:r>
          </a:p>
        </p:txBody>
      </p:sp>
      <p:sp>
        <p:nvSpPr>
          <p:cNvPr id="39" name="CONTENTS01">
            <a:hlinkClick r:id="rId7" action="ppaction://hlinksldjump"/>
          </p:cNvPr>
          <p:cNvSpPr txBox="1">
            <a:spLocks noChangeArrowheads="1"/>
          </p:cNvSpPr>
          <p:nvPr/>
        </p:nvSpPr>
        <p:spPr bwMode="auto">
          <a:xfrm>
            <a:off x="759884" y="2654301"/>
            <a:ext cx="2351616" cy="41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REPTON ROOM</a:t>
            </a:r>
          </a:p>
        </p:txBody>
      </p:sp>
      <p:sp>
        <p:nvSpPr>
          <p:cNvPr id="40" name="CONTENTS01">
            <a:hlinkClick r:id="rId8" action="ppaction://hlinksldjump"/>
          </p:cNvPr>
          <p:cNvSpPr txBox="1">
            <a:spLocks noChangeArrowheads="1"/>
          </p:cNvSpPr>
          <p:nvPr/>
        </p:nvSpPr>
        <p:spPr bwMode="auto">
          <a:xfrm>
            <a:off x="759884" y="3177118"/>
            <a:ext cx="2351616" cy="41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REPTON LOUNGE</a:t>
            </a:r>
          </a:p>
        </p:txBody>
      </p:sp>
      <p:sp>
        <p:nvSpPr>
          <p:cNvPr id="19" name="CONTENTS01">
            <a:hlinkClick r:id="rId9" action="ppaction://hlinksldjump"/>
          </p:cNvPr>
          <p:cNvSpPr txBox="1">
            <a:spLocks noChangeArrowheads="1"/>
          </p:cNvSpPr>
          <p:nvPr/>
        </p:nvSpPr>
        <p:spPr bwMode="auto">
          <a:xfrm>
            <a:off x="759884" y="1608667"/>
            <a:ext cx="2351616" cy="41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OULTON SUITE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843149-0DF8-4B3C-9059-A15452A35678}"/>
              </a:ext>
            </a:extLst>
          </p:cNvPr>
          <p:cNvGrpSpPr/>
          <p:nvPr/>
        </p:nvGrpSpPr>
        <p:grpSpPr>
          <a:xfrm>
            <a:off x="10455142" y="5615517"/>
            <a:ext cx="1145117" cy="1242483"/>
            <a:chOff x="9431951" y="3927328"/>
            <a:chExt cx="858838" cy="931862"/>
          </a:xfrm>
        </p:grpSpPr>
        <p:sp>
          <p:nvSpPr>
            <p:cNvPr id="33" name="SHAPE">
              <a:hlinkClick r:id="rId10" action="ppaction://hlinksldjump"/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/>
            </a:p>
          </p:txBody>
        </p:sp>
        <p:pic>
          <p:nvPicPr>
            <p:cNvPr id="19469" name="Picture 40"/>
            <p:cNvPicPr>
              <a:picLocks noChangeAspect="1"/>
            </p:cNvPicPr>
            <p:nvPr/>
          </p:nvPicPr>
          <p:blipFill>
            <a:blip r:embed="rId11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CONTENTS01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759884" y="4704293"/>
            <a:ext cx="2351616" cy="412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bIns="0" anchor="ctr"/>
          <a:lstStyle/>
          <a:p>
            <a:pPr>
              <a:spcAft>
                <a:spcPts val="400"/>
              </a:spcAft>
            </a:pPr>
            <a:r>
              <a:rPr lang="en-US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ROSEDALE</a:t>
            </a:r>
          </a:p>
        </p:txBody>
      </p:sp>
      <p:cxnSp>
        <p:nvCxnSpPr>
          <p:cNvPr id="42" name="DIVIDER05"/>
          <p:cNvCxnSpPr/>
          <p:nvPr/>
        </p:nvCxnSpPr>
        <p:spPr bwMode="auto">
          <a:xfrm>
            <a:off x="865718" y="5141955"/>
            <a:ext cx="3202191" cy="0"/>
          </a:xfrm>
          <a:prstGeom prst="line">
            <a:avLst/>
          </a:prstGeom>
          <a:ln w="3175" cmpd="sng">
            <a:solidFill>
              <a:srgbClr val="413A2C">
                <a:alpha val="85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767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31" grpId="0"/>
      <p:bldP spid="28" grpId="0"/>
      <p:bldP spid="30" grpId="0"/>
      <p:bldP spid="39" grpId="0"/>
      <p:bldP spid="40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4DAFF7-B73E-4188-AC04-74B4118A8E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015"/>
          <a:stretch/>
        </p:blipFill>
        <p:spPr>
          <a:xfrm>
            <a:off x="0" y="16528"/>
            <a:ext cx="12192000" cy="6841472"/>
          </a:xfrm>
          <a:prstGeom prst="rect">
            <a:avLst/>
          </a:prstGeom>
        </p:spPr>
      </p:pic>
      <p:sp>
        <p:nvSpPr>
          <p:cNvPr id="2" name="BOX"/>
          <p:cNvSpPr>
            <a:spLocks noChangeArrowheads="1"/>
          </p:cNvSpPr>
          <p:nvPr/>
        </p:nvSpPr>
        <p:spPr bwMode="auto">
          <a:xfrm>
            <a:off x="531285" y="0"/>
            <a:ext cx="4067404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717551" y="338667"/>
            <a:ext cx="4622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 dirty="0">
                <a:solidFill>
                  <a:srgbClr val="413A2C"/>
                </a:solidFill>
                <a:latin typeface="Trajan Pro" pitchFamily="18" charset="0"/>
              </a:rPr>
              <a:t>Oulton Suite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02218" y="1602317"/>
            <a:ext cx="4345516" cy="25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Large, bright and airy suite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Private entrance, lobby and bar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Vehicular access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Room can be divided into three </a:t>
            </a:r>
            <a:b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</a:b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smaller suites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Maximum capacity of 350</a:t>
            </a:r>
          </a:p>
        </p:txBody>
      </p:sp>
      <p:grpSp>
        <p:nvGrpSpPr>
          <p:cNvPr id="136" name="Layout panel"/>
          <p:cNvGrpSpPr>
            <a:grpSpLocks/>
          </p:cNvGrpSpPr>
          <p:nvPr/>
        </p:nvGrpSpPr>
        <p:grpSpPr bwMode="auto">
          <a:xfrm>
            <a:off x="4596847" y="-2119"/>
            <a:ext cx="2531533" cy="6860120"/>
            <a:chOff x="4010025" y="0"/>
            <a:chExt cx="1898650" cy="5145088"/>
          </a:xfrm>
        </p:grpSpPr>
        <p:sp>
          <p:nvSpPr>
            <p:cNvPr id="21516" name="object 5"/>
            <p:cNvSpPr>
              <a:spLocks/>
            </p:cNvSpPr>
            <p:nvPr/>
          </p:nvSpPr>
          <p:spPr bwMode="auto">
            <a:xfrm>
              <a:off x="4010025" y="0"/>
              <a:ext cx="1898650" cy="5145088"/>
            </a:xfrm>
            <a:custGeom>
              <a:avLst/>
              <a:gdLst>
                <a:gd name="T0" fmla="*/ 0 w 2790190"/>
                <a:gd name="T1" fmla="*/ 1621582 h 7560309"/>
                <a:gd name="T2" fmla="*/ 598267 w 2790190"/>
                <a:gd name="T3" fmla="*/ 1621582 h 7560309"/>
                <a:gd name="T4" fmla="*/ 598267 w 2790190"/>
                <a:gd name="T5" fmla="*/ 0 h 7560309"/>
                <a:gd name="T6" fmla="*/ 0 w 2790190"/>
                <a:gd name="T7" fmla="*/ 0 h 7560309"/>
                <a:gd name="T8" fmla="*/ 0 w 2790190"/>
                <a:gd name="T9" fmla="*/ 1621582 h 7560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90190"/>
                <a:gd name="T16" fmla="*/ 0 h 7560309"/>
                <a:gd name="T17" fmla="*/ 2790190 w 2790190"/>
                <a:gd name="T18" fmla="*/ 7560309 h 7560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90190" h="7560309">
                  <a:moveTo>
                    <a:pt x="0" y="7559992"/>
                  </a:moveTo>
                  <a:lnTo>
                    <a:pt x="2789999" y="7559992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75599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 dirty="0"/>
            </a:p>
          </p:txBody>
        </p:sp>
        <p:sp>
          <p:nvSpPr>
            <p:cNvPr id="21517" name="object 11"/>
            <p:cNvSpPr>
              <a:spLocks/>
            </p:cNvSpPr>
            <p:nvPr/>
          </p:nvSpPr>
          <p:spPr bwMode="auto">
            <a:xfrm>
              <a:off x="4226821" y="847541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 dirty="0"/>
            </a:p>
          </p:txBody>
        </p:sp>
        <p:sp>
          <p:nvSpPr>
            <p:cNvPr id="21518" name="object 12"/>
            <p:cNvSpPr>
              <a:spLocks/>
            </p:cNvSpPr>
            <p:nvPr/>
          </p:nvSpPr>
          <p:spPr bwMode="auto">
            <a:xfrm>
              <a:off x="4226821" y="1363389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 dirty="0"/>
            </a:p>
          </p:txBody>
        </p:sp>
        <p:sp>
          <p:nvSpPr>
            <p:cNvPr id="21519" name="object 13"/>
            <p:cNvSpPr>
              <a:spLocks/>
            </p:cNvSpPr>
            <p:nvPr/>
          </p:nvSpPr>
          <p:spPr bwMode="auto">
            <a:xfrm>
              <a:off x="4226821" y="1879238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 dirty="0"/>
            </a:p>
          </p:txBody>
        </p:sp>
        <p:sp>
          <p:nvSpPr>
            <p:cNvPr id="21520" name="object 14"/>
            <p:cNvSpPr>
              <a:spLocks/>
            </p:cNvSpPr>
            <p:nvPr/>
          </p:nvSpPr>
          <p:spPr bwMode="auto">
            <a:xfrm>
              <a:off x="4226821" y="2395087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 dirty="0"/>
            </a:p>
          </p:txBody>
        </p:sp>
        <p:sp>
          <p:nvSpPr>
            <p:cNvPr id="21521" name="object 15"/>
            <p:cNvSpPr>
              <a:spLocks/>
            </p:cNvSpPr>
            <p:nvPr/>
          </p:nvSpPr>
          <p:spPr bwMode="auto">
            <a:xfrm>
              <a:off x="4226821" y="2910936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 dirty="0"/>
            </a:p>
          </p:txBody>
        </p:sp>
        <p:sp>
          <p:nvSpPr>
            <p:cNvPr id="21522" name="object 16"/>
            <p:cNvSpPr>
              <a:spLocks/>
            </p:cNvSpPr>
            <p:nvPr/>
          </p:nvSpPr>
          <p:spPr bwMode="auto">
            <a:xfrm>
              <a:off x="4226821" y="3426785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 dirty="0"/>
            </a:p>
          </p:txBody>
        </p:sp>
        <p:sp>
          <p:nvSpPr>
            <p:cNvPr id="21523" name="object 17"/>
            <p:cNvSpPr>
              <a:spLocks/>
            </p:cNvSpPr>
            <p:nvPr/>
          </p:nvSpPr>
          <p:spPr bwMode="auto">
            <a:xfrm>
              <a:off x="4226821" y="3942634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 dirty="0"/>
            </a:p>
          </p:txBody>
        </p:sp>
        <p:sp>
          <p:nvSpPr>
            <p:cNvPr id="21524" name="object 18"/>
            <p:cNvSpPr>
              <a:spLocks/>
            </p:cNvSpPr>
            <p:nvPr/>
          </p:nvSpPr>
          <p:spPr bwMode="auto">
            <a:xfrm>
              <a:off x="4226821" y="4458483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 dirty="0"/>
            </a:p>
          </p:txBody>
        </p:sp>
        <p:sp>
          <p:nvSpPr>
            <p:cNvPr id="21525" name="object 19"/>
            <p:cNvSpPr txBox="1">
              <a:spLocks noChangeArrowheads="1"/>
            </p:cNvSpPr>
            <p:nvPr/>
          </p:nvSpPr>
          <p:spPr bwMode="auto">
            <a:xfrm>
              <a:off x="4217988" y="447675"/>
              <a:ext cx="1601787" cy="325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1333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ROOM LAYOUTS</a:t>
              </a:r>
              <a:endParaRPr lang="en-US" sz="1333" dirty="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484"/>
                </a:spcBef>
              </a:pPr>
              <a:r>
                <a:rPr lang="en-US" sz="1067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Maximum capacity of </a:t>
              </a:r>
              <a:r>
                <a:rPr lang="en-GB" sz="1067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350</a:t>
              </a:r>
              <a:endParaRPr lang="en-US" sz="1067" dirty="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1526" name="object 20"/>
            <p:cNvSpPr txBox="1">
              <a:spLocks noChangeArrowheads="1"/>
            </p:cNvSpPr>
            <p:nvPr/>
          </p:nvSpPr>
          <p:spPr bwMode="auto">
            <a:xfrm>
              <a:off x="4217988" y="877888"/>
              <a:ext cx="612775" cy="19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CABARET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160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1527" name="object 21"/>
            <p:cNvSpPr txBox="1">
              <a:spLocks noChangeArrowheads="1"/>
            </p:cNvSpPr>
            <p:nvPr/>
          </p:nvSpPr>
          <p:spPr bwMode="auto">
            <a:xfrm>
              <a:off x="4217988" y="1393825"/>
              <a:ext cx="612775" cy="19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THEATRE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350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1528" name="object 22"/>
            <p:cNvSpPr txBox="1">
              <a:spLocks noChangeArrowheads="1"/>
            </p:cNvSpPr>
            <p:nvPr/>
          </p:nvSpPr>
          <p:spPr bwMode="auto">
            <a:xfrm>
              <a:off x="4217988" y="1909763"/>
              <a:ext cx="612775" cy="19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BOARDROOM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40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1529" name="object 23"/>
            <p:cNvSpPr txBox="1">
              <a:spLocks noChangeArrowheads="1"/>
            </p:cNvSpPr>
            <p:nvPr/>
          </p:nvSpPr>
          <p:spPr bwMode="auto">
            <a:xfrm>
              <a:off x="4217988" y="2425700"/>
              <a:ext cx="612775" cy="19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U-SHAPE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40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1530" name="object 24"/>
            <p:cNvSpPr txBox="1">
              <a:spLocks noChangeArrowheads="1"/>
            </p:cNvSpPr>
            <p:nvPr/>
          </p:nvSpPr>
          <p:spPr bwMode="auto">
            <a:xfrm>
              <a:off x="4217988" y="2941638"/>
              <a:ext cx="612775" cy="19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CLASSROOM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 dirty="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160</a:t>
              </a:r>
              <a:endParaRPr lang="en-US" sz="800" dirty="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154" name="object 25"/>
            <p:cNvSpPr txBox="1"/>
            <p:nvPr/>
          </p:nvSpPr>
          <p:spPr bwMode="auto">
            <a:xfrm>
              <a:off x="4217988" y="3457575"/>
              <a:ext cx="612775" cy="27699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933">
                <a:defRPr/>
              </a:pPr>
              <a:r>
                <a:rPr sz="800" dirty="0">
                  <a:solidFill>
                    <a:srgbClr val="231F20"/>
                  </a:solidFill>
                  <a:cs typeface="Gill Sans"/>
                </a:rPr>
                <a:t>BANQUET</a:t>
              </a: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 </a:t>
              </a:r>
            </a:p>
            <a:p>
              <a:pPr marL="16933">
                <a:defRPr/>
              </a:pP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Rounds only</a:t>
              </a:r>
            </a:p>
            <a:p>
              <a:pPr marL="16933">
                <a:defRPr/>
              </a:pP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C</a:t>
              </a:r>
              <a:r>
                <a:rPr sz="800" dirty="0" err="1">
                  <a:solidFill>
                    <a:srgbClr val="231F20"/>
                  </a:solidFill>
                  <a:cs typeface="Gill Sans"/>
                </a:rPr>
                <a:t>apacity</a:t>
              </a:r>
              <a:r>
                <a:rPr sz="800" dirty="0">
                  <a:solidFill>
                    <a:srgbClr val="231F20"/>
                  </a:solidFill>
                  <a:cs typeface="Gill Sans"/>
                </a:rPr>
                <a:t> </a:t>
              </a:r>
              <a:r>
                <a:rPr lang="en-GB" sz="800" dirty="0">
                  <a:solidFill>
                    <a:srgbClr val="231F20"/>
                  </a:solidFill>
                  <a:cs typeface="Gill Sans"/>
                </a:rPr>
                <a:t>250</a:t>
              </a:r>
              <a:endParaRPr sz="800" dirty="0">
                <a:cs typeface="Gill Sans"/>
              </a:endParaRPr>
            </a:p>
          </p:txBody>
        </p:sp>
        <p:sp>
          <p:nvSpPr>
            <p:cNvPr id="155" name="object 26"/>
            <p:cNvSpPr txBox="1"/>
            <p:nvPr/>
          </p:nvSpPr>
          <p:spPr bwMode="auto">
            <a:xfrm>
              <a:off x="4217988" y="3973513"/>
              <a:ext cx="612775" cy="28661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DINNER DANCE</a:t>
              </a:r>
              <a:endParaRPr lang="en-GB" sz="800">
                <a:solidFill>
                  <a:srgbClr val="231F20"/>
                </a:solidFill>
                <a:latin typeface="Gill Sans Nova Light"/>
                <a:ea typeface="Gill Sans"/>
                <a:cs typeface="Gill Sans"/>
              </a:endParaRPr>
            </a:p>
            <a:p>
              <a:pPr marL="16933"/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Rounds only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250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1534" name="object 28"/>
            <p:cNvSpPr>
              <a:spLocks/>
            </p:cNvSpPr>
            <p:nvPr/>
          </p:nvSpPr>
          <p:spPr bwMode="auto">
            <a:xfrm>
              <a:off x="5035537" y="1501617"/>
              <a:ext cx="84692" cy="266199"/>
            </a:xfrm>
            <a:custGeom>
              <a:avLst/>
              <a:gdLst>
                <a:gd name="T0" fmla="*/ 26558 w 124460"/>
                <a:gd name="T1" fmla="*/ 0 h 391160"/>
                <a:gd name="T2" fmla="*/ 0 w 124460"/>
                <a:gd name="T3" fmla="*/ 0 h 391160"/>
                <a:gd name="T4" fmla="*/ 0 w 124460"/>
                <a:gd name="T5" fmla="*/ 83828 h 391160"/>
                <a:gd name="T6" fmla="*/ 26558 w 124460"/>
                <a:gd name="T7" fmla="*/ 83828 h 391160"/>
                <a:gd name="T8" fmla="*/ 26558 w 124460"/>
                <a:gd name="T9" fmla="*/ 0 h 391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460"/>
                <a:gd name="T16" fmla="*/ 0 h 391160"/>
                <a:gd name="T17" fmla="*/ 124460 w 124460"/>
                <a:gd name="T18" fmla="*/ 391160 h 391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460" h="391160">
                  <a:moveTo>
                    <a:pt x="123850" y="0"/>
                  </a:moveTo>
                  <a:lnTo>
                    <a:pt x="0" y="0"/>
                  </a:lnTo>
                  <a:lnTo>
                    <a:pt x="0" y="390817"/>
                  </a:lnTo>
                  <a:lnTo>
                    <a:pt x="123850" y="390817"/>
                  </a:lnTo>
                  <a:lnTo>
                    <a:pt x="123850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35" name="object 29"/>
            <p:cNvSpPr>
              <a:spLocks/>
            </p:cNvSpPr>
            <p:nvPr/>
          </p:nvSpPr>
          <p:spPr bwMode="auto">
            <a:xfrm>
              <a:off x="4988057" y="1525863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36" name="object 30"/>
            <p:cNvSpPr>
              <a:spLocks/>
            </p:cNvSpPr>
            <p:nvPr/>
          </p:nvSpPr>
          <p:spPr bwMode="auto">
            <a:xfrm>
              <a:off x="4977192" y="1515204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37" name="object 31"/>
            <p:cNvSpPr>
              <a:spLocks/>
            </p:cNvSpPr>
            <p:nvPr/>
          </p:nvSpPr>
          <p:spPr bwMode="auto">
            <a:xfrm>
              <a:off x="4988057" y="1716037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38" name="object 32"/>
            <p:cNvSpPr>
              <a:spLocks/>
            </p:cNvSpPr>
            <p:nvPr/>
          </p:nvSpPr>
          <p:spPr bwMode="auto">
            <a:xfrm>
              <a:off x="4977192" y="1705377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39" name="object 33"/>
            <p:cNvSpPr>
              <a:spLocks/>
            </p:cNvSpPr>
            <p:nvPr/>
          </p:nvSpPr>
          <p:spPr bwMode="auto">
            <a:xfrm>
              <a:off x="4988057" y="1652646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40" name="object 34"/>
            <p:cNvSpPr>
              <a:spLocks/>
            </p:cNvSpPr>
            <p:nvPr/>
          </p:nvSpPr>
          <p:spPr bwMode="auto">
            <a:xfrm>
              <a:off x="4977192" y="1641986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41" name="object 35"/>
            <p:cNvSpPr>
              <a:spLocks/>
            </p:cNvSpPr>
            <p:nvPr/>
          </p:nvSpPr>
          <p:spPr bwMode="auto">
            <a:xfrm>
              <a:off x="4988057" y="1589255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42" name="object 36"/>
            <p:cNvSpPr>
              <a:spLocks/>
            </p:cNvSpPr>
            <p:nvPr/>
          </p:nvSpPr>
          <p:spPr bwMode="auto">
            <a:xfrm>
              <a:off x="4977192" y="1578595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43" name="object 37"/>
            <p:cNvSpPr>
              <a:spLocks/>
            </p:cNvSpPr>
            <p:nvPr/>
          </p:nvSpPr>
          <p:spPr bwMode="auto">
            <a:xfrm>
              <a:off x="5268597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44" name="object 38"/>
            <p:cNvSpPr>
              <a:spLocks/>
            </p:cNvSpPr>
            <p:nvPr/>
          </p:nvSpPr>
          <p:spPr bwMode="auto">
            <a:xfrm>
              <a:off x="5278192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45" name="object 39"/>
            <p:cNvSpPr>
              <a:spLocks/>
            </p:cNvSpPr>
            <p:nvPr/>
          </p:nvSpPr>
          <p:spPr bwMode="auto">
            <a:xfrm>
              <a:off x="5268597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46" name="object 40"/>
            <p:cNvSpPr>
              <a:spLocks/>
            </p:cNvSpPr>
            <p:nvPr/>
          </p:nvSpPr>
          <p:spPr bwMode="auto">
            <a:xfrm>
              <a:off x="5278192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47" name="object 41"/>
            <p:cNvSpPr>
              <a:spLocks/>
            </p:cNvSpPr>
            <p:nvPr/>
          </p:nvSpPr>
          <p:spPr bwMode="auto">
            <a:xfrm>
              <a:off x="5268597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48" name="object 42"/>
            <p:cNvSpPr>
              <a:spLocks/>
            </p:cNvSpPr>
            <p:nvPr/>
          </p:nvSpPr>
          <p:spPr bwMode="auto">
            <a:xfrm>
              <a:off x="5278192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49" name="object 43"/>
            <p:cNvSpPr>
              <a:spLocks/>
            </p:cNvSpPr>
            <p:nvPr/>
          </p:nvSpPr>
          <p:spPr bwMode="auto">
            <a:xfrm>
              <a:off x="5268597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50" name="object 44"/>
            <p:cNvSpPr>
              <a:spLocks/>
            </p:cNvSpPr>
            <p:nvPr/>
          </p:nvSpPr>
          <p:spPr bwMode="auto">
            <a:xfrm>
              <a:off x="5278192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51" name="object 45"/>
            <p:cNvSpPr>
              <a:spLocks/>
            </p:cNvSpPr>
            <p:nvPr/>
          </p:nvSpPr>
          <p:spPr bwMode="auto">
            <a:xfrm>
              <a:off x="5268597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52" name="object 46"/>
            <p:cNvSpPr>
              <a:spLocks/>
            </p:cNvSpPr>
            <p:nvPr/>
          </p:nvSpPr>
          <p:spPr bwMode="auto">
            <a:xfrm>
              <a:off x="5278192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53" name="object 47"/>
            <p:cNvSpPr>
              <a:spLocks/>
            </p:cNvSpPr>
            <p:nvPr/>
          </p:nvSpPr>
          <p:spPr bwMode="auto">
            <a:xfrm>
              <a:off x="5268597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54" name="object 48"/>
            <p:cNvSpPr>
              <a:spLocks/>
            </p:cNvSpPr>
            <p:nvPr/>
          </p:nvSpPr>
          <p:spPr bwMode="auto">
            <a:xfrm>
              <a:off x="5278192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55" name="object 49"/>
            <p:cNvSpPr>
              <a:spLocks/>
            </p:cNvSpPr>
            <p:nvPr/>
          </p:nvSpPr>
          <p:spPr bwMode="auto">
            <a:xfrm>
              <a:off x="5382552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56" name="object 50"/>
            <p:cNvSpPr>
              <a:spLocks/>
            </p:cNvSpPr>
            <p:nvPr/>
          </p:nvSpPr>
          <p:spPr bwMode="auto">
            <a:xfrm>
              <a:off x="5392147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57" name="object 51"/>
            <p:cNvSpPr>
              <a:spLocks/>
            </p:cNvSpPr>
            <p:nvPr/>
          </p:nvSpPr>
          <p:spPr bwMode="auto">
            <a:xfrm>
              <a:off x="5382552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58" name="object 52"/>
            <p:cNvSpPr>
              <a:spLocks/>
            </p:cNvSpPr>
            <p:nvPr/>
          </p:nvSpPr>
          <p:spPr bwMode="auto">
            <a:xfrm>
              <a:off x="5392147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59" name="object 53"/>
            <p:cNvSpPr>
              <a:spLocks/>
            </p:cNvSpPr>
            <p:nvPr/>
          </p:nvSpPr>
          <p:spPr bwMode="auto">
            <a:xfrm>
              <a:off x="5382552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60" name="object 54"/>
            <p:cNvSpPr>
              <a:spLocks/>
            </p:cNvSpPr>
            <p:nvPr/>
          </p:nvSpPr>
          <p:spPr bwMode="auto">
            <a:xfrm>
              <a:off x="5392147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61" name="object 55"/>
            <p:cNvSpPr>
              <a:spLocks/>
            </p:cNvSpPr>
            <p:nvPr/>
          </p:nvSpPr>
          <p:spPr bwMode="auto">
            <a:xfrm>
              <a:off x="5382552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62" name="object 56"/>
            <p:cNvSpPr>
              <a:spLocks/>
            </p:cNvSpPr>
            <p:nvPr/>
          </p:nvSpPr>
          <p:spPr bwMode="auto">
            <a:xfrm>
              <a:off x="5392147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63" name="object 57"/>
            <p:cNvSpPr>
              <a:spLocks/>
            </p:cNvSpPr>
            <p:nvPr/>
          </p:nvSpPr>
          <p:spPr bwMode="auto">
            <a:xfrm>
              <a:off x="5382552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64" name="object 58"/>
            <p:cNvSpPr>
              <a:spLocks/>
            </p:cNvSpPr>
            <p:nvPr/>
          </p:nvSpPr>
          <p:spPr bwMode="auto">
            <a:xfrm>
              <a:off x="5392147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65" name="object 59"/>
            <p:cNvSpPr>
              <a:spLocks/>
            </p:cNvSpPr>
            <p:nvPr/>
          </p:nvSpPr>
          <p:spPr bwMode="auto">
            <a:xfrm>
              <a:off x="5382552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66" name="object 60"/>
            <p:cNvSpPr>
              <a:spLocks/>
            </p:cNvSpPr>
            <p:nvPr/>
          </p:nvSpPr>
          <p:spPr bwMode="auto">
            <a:xfrm>
              <a:off x="5392147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67" name="object 61"/>
            <p:cNvSpPr>
              <a:spLocks/>
            </p:cNvSpPr>
            <p:nvPr/>
          </p:nvSpPr>
          <p:spPr bwMode="auto">
            <a:xfrm>
              <a:off x="5496508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68" name="object 62"/>
            <p:cNvSpPr>
              <a:spLocks/>
            </p:cNvSpPr>
            <p:nvPr/>
          </p:nvSpPr>
          <p:spPr bwMode="auto">
            <a:xfrm>
              <a:off x="5506102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69" name="object 63"/>
            <p:cNvSpPr>
              <a:spLocks/>
            </p:cNvSpPr>
            <p:nvPr/>
          </p:nvSpPr>
          <p:spPr bwMode="auto">
            <a:xfrm>
              <a:off x="5496508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70" name="object 64"/>
            <p:cNvSpPr>
              <a:spLocks/>
            </p:cNvSpPr>
            <p:nvPr/>
          </p:nvSpPr>
          <p:spPr bwMode="auto">
            <a:xfrm>
              <a:off x="5506102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71" name="object 65"/>
            <p:cNvSpPr>
              <a:spLocks/>
            </p:cNvSpPr>
            <p:nvPr/>
          </p:nvSpPr>
          <p:spPr bwMode="auto">
            <a:xfrm>
              <a:off x="5496508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72" name="object 66"/>
            <p:cNvSpPr>
              <a:spLocks/>
            </p:cNvSpPr>
            <p:nvPr/>
          </p:nvSpPr>
          <p:spPr bwMode="auto">
            <a:xfrm>
              <a:off x="5506102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73" name="object 67"/>
            <p:cNvSpPr>
              <a:spLocks/>
            </p:cNvSpPr>
            <p:nvPr/>
          </p:nvSpPr>
          <p:spPr bwMode="auto">
            <a:xfrm>
              <a:off x="5496508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74" name="object 68"/>
            <p:cNvSpPr>
              <a:spLocks/>
            </p:cNvSpPr>
            <p:nvPr/>
          </p:nvSpPr>
          <p:spPr bwMode="auto">
            <a:xfrm>
              <a:off x="5506102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75" name="object 69"/>
            <p:cNvSpPr>
              <a:spLocks/>
            </p:cNvSpPr>
            <p:nvPr/>
          </p:nvSpPr>
          <p:spPr bwMode="auto">
            <a:xfrm>
              <a:off x="5496508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76" name="object 70"/>
            <p:cNvSpPr>
              <a:spLocks/>
            </p:cNvSpPr>
            <p:nvPr/>
          </p:nvSpPr>
          <p:spPr bwMode="auto">
            <a:xfrm>
              <a:off x="5506102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77" name="object 71"/>
            <p:cNvSpPr>
              <a:spLocks/>
            </p:cNvSpPr>
            <p:nvPr/>
          </p:nvSpPr>
          <p:spPr bwMode="auto">
            <a:xfrm>
              <a:off x="5496508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78" name="object 72"/>
            <p:cNvSpPr>
              <a:spLocks/>
            </p:cNvSpPr>
            <p:nvPr/>
          </p:nvSpPr>
          <p:spPr bwMode="auto">
            <a:xfrm>
              <a:off x="5506102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79" name="object 73"/>
            <p:cNvSpPr>
              <a:spLocks noChangeArrowheads="1"/>
            </p:cNvSpPr>
            <p:nvPr/>
          </p:nvSpPr>
          <p:spPr bwMode="auto">
            <a:xfrm>
              <a:off x="4972054" y="912600"/>
              <a:ext cx="568275" cy="382693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1580" name="object 74"/>
            <p:cNvSpPr>
              <a:spLocks/>
            </p:cNvSpPr>
            <p:nvPr/>
          </p:nvSpPr>
          <p:spPr bwMode="auto">
            <a:xfrm>
              <a:off x="5142259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81" name="object 75"/>
            <p:cNvSpPr>
              <a:spLocks/>
            </p:cNvSpPr>
            <p:nvPr/>
          </p:nvSpPr>
          <p:spPr bwMode="auto">
            <a:xfrm>
              <a:off x="5195827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82" name="object 76"/>
            <p:cNvSpPr>
              <a:spLocks/>
            </p:cNvSpPr>
            <p:nvPr/>
          </p:nvSpPr>
          <p:spPr bwMode="auto">
            <a:xfrm>
              <a:off x="5202933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83" name="object 77"/>
            <p:cNvSpPr>
              <a:spLocks/>
            </p:cNvSpPr>
            <p:nvPr/>
          </p:nvSpPr>
          <p:spPr bwMode="auto">
            <a:xfrm>
              <a:off x="5195827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84" name="object 78"/>
            <p:cNvSpPr>
              <a:spLocks/>
            </p:cNvSpPr>
            <p:nvPr/>
          </p:nvSpPr>
          <p:spPr bwMode="auto">
            <a:xfrm>
              <a:off x="5202933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85" name="object 79"/>
            <p:cNvSpPr>
              <a:spLocks/>
            </p:cNvSpPr>
            <p:nvPr/>
          </p:nvSpPr>
          <p:spPr bwMode="auto">
            <a:xfrm>
              <a:off x="5195827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86" name="object 80"/>
            <p:cNvSpPr>
              <a:spLocks/>
            </p:cNvSpPr>
            <p:nvPr/>
          </p:nvSpPr>
          <p:spPr bwMode="auto">
            <a:xfrm>
              <a:off x="5202933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87" name="object 81"/>
            <p:cNvSpPr>
              <a:spLocks/>
            </p:cNvSpPr>
            <p:nvPr/>
          </p:nvSpPr>
          <p:spPr bwMode="auto">
            <a:xfrm>
              <a:off x="5195827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88" name="object 82"/>
            <p:cNvSpPr>
              <a:spLocks/>
            </p:cNvSpPr>
            <p:nvPr/>
          </p:nvSpPr>
          <p:spPr bwMode="auto">
            <a:xfrm>
              <a:off x="5202933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89" name="object 83"/>
            <p:cNvSpPr>
              <a:spLocks/>
            </p:cNvSpPr>
            <p:nvPr/>
          </p:nvSpPr>
          <p:spPr bwMode="auto">
            <a:xfrm>
              <a:off x="5142259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90" name="object 84"/>
            <p:cNvSpPr>
              <a:spLocks/>
            </p:cNvSpPr>
            <p:nvPr/>
          </p:nvSpPr>
          <p:spPr bwMode="auto">
            <a:xfrm>
              <a:off x="5195827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91" name="object 85"/>
            <p:cNvSpPr>
              <a:spLocks/>
            </p:cNvSpPr>
            <p:nvPr/>
          </p:nvSpPr>
          <p:spPr bwMode="auto">
            <a:xfrm>
              <a:off x="5202933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92" name="object 86"/>
            <p:cNvSpPr>
              <a:spLocks/>
            </p:cNvSpPr>
            <p:nvPr/>
          </p:nvSpPr>
          <p:spPr bwMode="auto">
            <a:xfrm>
              <a:off x="5195827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93" name="object 87"/>
            <p:cNvSpPr>
              <a:spLocks/>
            </p:cNvSpPr>
            <p:nvPr/>
          </p:nvSpPr>
          <p:spPr bwMode="auto">
            <a:xfrm>
              <a:off x="5202933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94" name="object 88"/>
            <p:cNvSpPr>
              <a:spLocks/>
            </p:cNvSpPr>
            <p:nvPr/>
          </p:nvSpPr>
          <p:spPr bwMode="auto">
            <a:xfrm>
              <a:off x="5195827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95" name="object 89"/>
            <p:cNvSpPr>
              <a:spLocks/>
            </p:cNvSpPr>
            <p:nvPr/>
          </p:nvSpPr>
          <p:spPr bwMode="auto">
            <a:xfrm>
              <a:off x="5202933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96" name="object 90"/>
            <p:cNvSpPr>
              <a:spLocks/>
            </p:cNvSpPr>
            <p:nvPr/>
          </p:nvSpPr>
          <p:spPr bwMode="auto">
            <a:xfrm>
              <a:off x="5195827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97" name="object 91"/>
            <p:cNvSpPr>
              <a:spLocks/>
            </p:cNvSpPr>
            <p:nvPr/>
          </p:nvSpPr>
          <p:spPr bwMode="auto">
            <a:xfrm>
              <a:off x="5202933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98" name="object 92"/>
            <p:cNvSpPr>
              <a:spLocks/>
            </p:cNvSpPr>
            <p:nvPr/>
          </p:nvSpPr>
          <p:spPr bwMode="auto">
            <a:xfrm>
              <a:off x="5284100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599" name="object 93"/>
            <p:cNvSpPr>
              <a:spLocks/>
            </p:cNvSpPr>
            <p:nvPr/>
          </p:nvSpPr>
          <p:spPr bwMode="auto">
            <a:xfrm>
              <a:off x="5337665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00" name="object 94"/>
            <p:cNvSpPr>
              <a:spLocks/>
            </p:cNvSpPr>
            <p:nvPr/>
          </p:nvSpPr>
          <p:spPr bwMode="auto">
            <a:xfrm>
              <a:off x="5344771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01" name="object 95"/>
            <p:cNvSpPr>
              <a:spLocks/>
            </p:cNvSpPr>
            <p:nvPr/>
          </p:nvSpPr>
          <p:spPr bwMode="auto">
            <a:xfrm>
              <a:off x="5337665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02" name="object 96"/>
            <p:cNvSpPr>
              <a:spLocks/>
            </p:cNvSpPr>
            <p:nvPr/>
          </p:nvSpPr>
          <p:spPr bwMode="auto">
            <a:xfrm>
              <a:off x="5344771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03" name="object 97"/>
            <p:cNvSpPr>
              <a:spLocks/>
            </p:cNvSpPr>
            <p:nvPr/>
          </p:nvSpPr>
          <p:spPr bwMode="auto">
            <a:xfrm>
              <a:off x="5337665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04" name="object 98"/>
            <p:cNvSpPr>
              <a:spLocks/>
            </p:cNvSpPr>
            <p:nvPr/>
          </p:nvSpPr>
          <p:spPr bwMode="auto">
            <a:xfrm>
              <a:off x="5344771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05" name="object 99"/>
            <p:cNvSpPr>
              <a:spLocks/>
            </p:cNvSpPr>
            <p:nvPr/>
          </p:nvSpPr>
          <p:spPr bwMode="auto">
            <a:xfrm>
              <a:off x="5337665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06" name="object 100"/>
            <p:cNvSpPr>
              <a:spLocks/>
            </p:cNvSpPr>
            <p:nvPr/>
          </p:nvSpPr>
          <p:spPr bwMode="auto">
            <a:xfrm>
              <a:off x="5344771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07" name="object 101"/>
            <p:cNvSpPr>
              <a:spLocks/>
            </p:cNvSpPr>
            <p:nvPr/>
          </p:nvSpPr>
          <p:spPr bwMode="auto">
            <a:xfrm>
              <a:off x="5284100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08" name="object 102"/>
            <p:cNvSpPr>
              <a:spLocks/>
            </p:cNvSpPr>
            <p:nvPr/>
          </p:nvSpPr>
          <p:spPr bwMode="auto">
            <a:xfrm>
              <a:off x="5337665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09" name="object 103"/>
            <p:cNvSpPr>
              <a:spLocks/>
            </p:cNvSpPr>
            <p:nvPr/>
          </p:nvSpPr>
          <p:spPr bwMode="auto">
            <a:xfrm>
              <a:off x="5344771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10" name="object 104"/>
            <p:cNvSpPr>
              <a:spLocks/>
            </p:cNvSpPr>
            <p:nvPr/>
          </p:nvSpPr>
          <p:spPr bwMode="auto">
            <a:xfrm>
              <a:off x="5337665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11" name="object 105"/>
            <p:cNvSpPr>
              <a:spLocks/>
            </p:cNvSpPr>
            <p:nvPr/>
          </p:nvSpPr>
          <p:spPr bwMode="auto">
            <a:xfrm>
              <a:off x="5344771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12" name="object 106"/>
            <p:cNvSpPr>
              <a:spLocks/>
            </p:cNvSpPr>
            <p:nvPr/>
          </p:nvSpPr>
          <p:spPr bwMode="auto">
            <a:xfrm>
              <a:off x="5337665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13" name="object 107"/>
            <p:cNvSpPr>
              <a:spLocks/>
            </p:cNvSpPr>
            <p:nvPr/>
          </p:nvSpPr>
          <p:spPr bwMode="auto">
            <a:xfrm>
              <a:off x="5344771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14" name="object 108"/>
            <p:cNvSpPr>
              <a:spLocks/>
            </p:cNvSpPr>
            <p:nvPr/>
          </p:nvSpPr>
          <p:spPr bwMode="auto">
            <a:xfrm>
              <a:off x="5337665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15" name="object 109"/>
            <p:cNvSpPr>
              <a:spLocks/>
            </p:cNvSpPr>
            <p:nvPr/>
          </p:nvSpPr>
          <p:spPr bwMode="auto">
            <a:xfrm>
              <a:off x="5344771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16" name="object 110"/>
            <p:cNvSpPr>
              <a:spLocks/>
            </p:cNvSpPr>
            <p:nvPr/>
          </p:nvSpPr>
          <p:spPr bwMode="auto">
            <a:xfrm>
              <a:off x="5425950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17" name="object 111"/>
            <p:cNvSpPr>
              <a:spLocks/>
            </p:cNvSpPr>
            <p:nvPr/>
          </p:nvSpPr>
          <p:spPr bwMode="auto">
            <a:xfrm>
              <a:off x="5479503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18" name="object 112"/>
            <p:cNvSpPr>
              <a:spLocks/>
            </p:cNvSpPr>
            <p:nvPr/>
          </p:nvSpPr>
          <p:spPr bwMode="auto">
            <a:xfrm>
              <a:off x="5486609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19" name="object 113"/>
            <p:cNvSpPr>
              <a:spLocks/>
            </p:cNvSpPr>
            <p:nvPr/>
          </p:nvSpPr>
          <p:spPr bwMode="auto">
            <a:xfrm>
              <a:off x="5479503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20" name="object 114"/>
            <p:cNvSpPr>
              <a:spLocks/>
            </p:cNvSpPr>
            <p:nvPr/>
          </p:nvSpPr>
          <p:spPr bwMode="auto">
            <a:xfrm>
              <a:off x="5486609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21" name="object 115"/>
            <p:cNvSpPr>
              <a:spLocks/>
            </p:cNvSpPr>
            <p:nvPr/>
          </p:nvSpPr>
          <p:spPr bwMode="auto">
            <a:xfrm>
              <a:off x="5479503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22" name="object 116"/>
            <p:cNvSpPr>
              <a:spLocks/>
            </p:cNvSpPr>
            <p:nvPr/>
          </p:nvSpPr>
          <p:spPr bwMode="auto">
            <a:xfrm>
              <a:off x="5486609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23" name="object 117"/>
            <p:cNvSpPr>
              <a:spLocks/>
            </p:cNvSpPr>
            <p:nvPr/>
          </p:nvSpPr>
          <p:spPr bwMode="auto">
            <a:xfrm>
              <a:off x="5479503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24" name="object 118"/>
            <p:cNvSpPr>
              <a:spLocks/>
            </p:cNvSpPr>
            <p:nvPr/>
          </p:nvSpPr>
          <p:spPr bwMode="auto">
            <a:xfrm>
              <a:off x="5486609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25" name="object 119"/>
            <p:cNvSpPr>
              <a:spLocks/>
            </p:cNvSpPr>
            <p:nvPr/>
          </p:nvSpPr>
          <p:spPr bwMode="auto">
            <a:xfrm>
              <a:off x="5425950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26" name="object 120"/>
            <p:cNvSpPr>
              <a:spLocks/>
            </p:cNvSpPr>
            <p:nvPr/>
          </p:nvSpPr>
          <p:spPr bwMode="auto">
            <a:xfrm>
              <a:off x="5479503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27" name="object 121"/>
            <p:cNvSpPr>
              <a:spLocks/>
            </p:cNvSpPr>
            <p:nvPr/>
          </p:nvSpPr>
          <p:spPr bwMode="auto">
            <a:xfrm>
              <a:off x="5486609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28" name="object 122"/>
            <p:cNvSpPr>
              <a:spLocks/>
            </p:cNvSpPr>
            <p:nvPr/>
          </p:nvSpPr>
          <p:spPr bwMode="auto">
            <a:xfrm>
              <a:off x="5479503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29" name="object 123"/>
            <p:cNvSpPr>
              <a:spLocks/>
            </p:cNvSpPr>
            <p:nvPr/>
          </p:nvSpPr>
          <p:spPr bwMode="auto">
            <a:xfrm>
              <a:off x="5486609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30" name="object 124"/>
            <p:cNvSpPr>
              <a:spLocks/>
            </p:cNvSpPr>
            <p:nvPr/>
          </p:nvSpPr>
          <p:spPr bwMode="auto">
            <a:xfrm>
              <a:off x="5479503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31" name="object 125"/>
            <p:cNvSpPr>
              <a:spLocks/>
            </p:cNvSpPr>
            <p:nvPr/>
          </p:nvSpPr>
          <p:spPr bwMode="auto">
            <a:xfrm>
              <a:off x="5486609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32" name="object 126"/>
            <p:cNvSpPr>
              <a:spLocks/>
            </p:cNvSpPr>
            <p:nvPr/>
          </p:nvSpPr>
          <p:spPr bwMode="auto">
            <a:xfrm>
              <a:off x="5479503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33" name="object 127"/>
            <p:cNvSpPr>
              <a:spLocks/>
            </p:cNvSpPr>
            <p:nvPr/>
          </p:nvSpPr>
          <p:spPr bwMode="auto">
            <a:xfrm>
              <a:off x="5486609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34" name="object 128"/>
            <p:cNvSpPr>
              <a:spLocks/>
            </p:cNvSpPr>
            <p:nvPr/>
          </p:nvSpPr>
          <p:spPr bwMode="auto">
            <a:xfrm>
              <a:off x="5004246" y="3072965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35" name="object 129"/>
            <p:cNvSpPr>
              <a:spLocks noChangeArrowheads="1"/>
            </p:cNvSpPr>
            <p:nvPr/>
          </p:nvSpPr>
          <p:spPr bwMode="auto">
            <a:xfrm>
              <a:off x="4869024" y="1988219"/>
              <a:ext cx="774334" cy="272747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 dirty="0">
                <a:latin typeface="Gill Sans Nova Light"/>
              </a:endParaRPr>
            </a:p>
          </p:txBody>
        </p:sp>
        <p:sp>
          <p:nvSpPr>
            <p:cNvPr id="21636" name="object 130"/>
            <p:cNvSpPr>
              <a:spLocks noChangeArrowheads="1"/>
            </p:cNvSpPr>
            <p:nvPr/>
          </p:nvSpPr>
          <p:spPr bwMode="auto">
            <a:xfrm>
              <a:off x="5096101" y="2440173"/>
              <a:ext cx="439088" cy="42869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1637" name="object 131"/>
            <p:cNvSpPr>
              <a:spLocks/>
            </p:cNvSpPr>
            <p:nvPr/>
          </p:nvSpPr>
          <p:spPr bwMode="auto">
            <a:xfrm>
              <a:off x="4977205" y="2604687"/>
              <a:ext cx="68704" cy="99825"/>
            </a:xfrm>
            <a:custGeom>
              <a:avLst/>
              <a:gdLst>
                <a:gd name="T0" fmla="*/ 0 w 100964"/>
                <a:gd name="T1" fmla="*/ 31414 h 146685"/>
                <a:gd name="T2" fmla="*/ 21569 w 100964"/>
                <a:gd name="T3" fmla="*/ 31414 h 146685"/>
                <a:gd name="T4" fmla="*/ 21569 w 100964"/>
                <a:gd name="T5" fmla="*/ 0 h 146685"/>
                <a:gd name="T6" fmla="*/ 0 w 100964"/>
                <a:gd name="T7" fmla="*/ 0 h 146685"/>
                <a:gd name="T8" fmla="*/ 0 w 100964"/>
                <a:gd name="T9" fmla="*/ 31414 h 1466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964"/>
                <a:gd name="T16" fmla="*/ 0 h 146685"/>
                <a:gd name="T17" fmla="*/ 100964 w 100964"/>
                <a:gd name="T18" fmla="*/ 146685 h 1466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964" h="146685">
                  <a:moveTo>
                    <a:pt x="0" y="146456"/>
                  </a:moveTo>
                  <a:lnTo>
                    <a:pt x="100584" y="146456"/>
                  </a:lnTo>
                  <a:lnTo>
                    <a:pt x="100584" y="0"/>
                  </a:lnTo>
                  <a:lnTo>
                    <a:pt x="0" y="0"/>
                  </a:lnTo>
                  <a:lnTo>
                    <a:pt x="0" y="146456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1638" name="object 132"/>
            <p:cNvSpPr>
              <a:spLocks noChangeArrowheads="1"/>
            </p:cNvSpPr>
            <p:nvPr/>
          </p:nvSpPr>
          <p:spPr bwMode="auto">
            <a:xfrm>
              <a:off x="4995608" y="4013301"/>
              <a:ext cx="521168" cy="368426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1639" name="object 133"/>
            <p:cNvSpPr>
              <a:spLocks noChangeArrowheads="1"/>
            </p:cNvSpPr>
            <p:nvPr/>
          </p:nvSpPr>
          <p:spPr bwMode="auto">
            <a:xfrm>
              <a:off x="4996808" y="3480550"/>
              <a:ext cx="518768" cy="398298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64" name="Panel X"/>
            <p:cNvSpPr/>
            <p:nvPr/>
          </p:nvSpPr>
          <p:spPr>
            <a:xfrm>
              <a:off x="5646738" y="58738"/>
              <a:ext cx="173037" cy="171450"/>
            </a:xfrm>
            <a:prstGeom prst="mathMultiply">
              <a:avLst/>
            </a:prstGeom>
            <a:solidFill>
              <a:srgbClr val="413A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400"/>
            </a:p>
          </p:txBody>
        </p:sp>
      </p:grpSp>
      <p:sp>
        <p:nvSpPr>
          <p:cNvPr id="265" name="panel close"/>
          <p:cNvSpPr/>
          <p:nvPr/>
        </p:nvSpPr>
        <p:spPr>
          <a:xfrm>
            <a:off x="7404100" y="19051"/>
            <a:ext cx="448733" cy="36194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B5ABC74-E203-4829-BD62-1650A820D775}"/>
              </a:ext>
            </a:extLst>
          </p:cNvPr>
          <p:cNvGrpSpPr/>
          <p:nvPr/>
        </p:nvGrpSpPr>
        <p:grpSpPr>
          <a:xfrm>
            <a:off x="10463684" y="5615517"/>
            <a:ext cx="1145117" cy="1242483"/>
            <a:chOff x="9218455" y="4490891"/>
            <a:chExt cx="858838" cy="931862"/>
          </a:xfrm>
        </p:grpSpPr>
        <p:sp>
          <p:nvSpPr>
            <p:cNvPr id="139" name="SHAPE">
              <a:hlinkClick r:id="rId9" action="ppaction://hlinksldjump"/>
              <a:extLst>
                <a:ext uri="{FF2B5EF4-FFF2-40B4-BE49-F238E27FC236}">
                  <a16:creationId xmlns:a16="http://schemas.microsoft.com/office/drawing/2014/main" id="{B5310326-4781-4CDF-887D-4D6A7DBD2A7F}"/>
                </a:ext>
              </a:extLst>
            </p:cNvPr>
            <p:cNvSpPr/>
            <p:nvPr/>
          </p:nvSpPr>
          <p:spPr>
            <a:xfrm rot="10800000">
              <a:off x="9218455" y="4490891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40" name="Picture 40">
              <a:extLst>
                <a:ext uri="{FF2B5EF4-FFF2-40B4-BE49-F238E27FC236}">
                  <a16:creationId xmlns:a16="http://schemas.microsoft.com/office/drawing/2014/main" id="{0637574D-D15D-4F2E-A737-76470703A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9325" t="23889" r="17921" b="20947"/>
            <a:stretch>
              <a:fillRect/>
            </a:stretch>
          </p:blipFill>
          <p:spPr bwMode="auto">
            <a:xfrm>
              <a:off x="9218455" y="4805382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277991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" y="0"/>
            <a:ext cx="12150091" cy="6858000"/>
          </a:xfrm>
          <a:prstGeom prst="rect">
            <a:avLst/>
          </a:prstGeom>
        </p:spPr>
      </p:pic>
      <p:sp>
        <p:nvSpPr>
          <p:cNvPr id="2" name="BOX"/>
          <p:cNvSpPr>
            <a:spLocks noChangeArrowheads="1"/>
          </p:cNvSpPr>
          <p:nvPr/>
        </p:nvSpPr>
        <p:spPr bwMode="auto">
          <a:xfrm>
            <a:off x="531285" y="0"/>
            <a:ext cx="4021833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1219170"/>
            <a:endParaRPr lang="en-GB" sz="24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5" name="TITLE"/>
          <p:cNvSpPr txBox="1">
            <a:spLocks/>
          </p:cNvSpPr>
          <p:nvPr/>
        </p:nvSpPr>
        <p:spPr bwMode="auto">
          <a:xfrm>
            <a:off x="717552" y="338667"/>
            <a:ext cx="550544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5983"/>
            <a:r>
              <a:rPr lang="en-GB" sz="3200">
                <a:solidFill>
                  <a:srgbClr val="413A2C"/>
                </a:solidFill>
                <a:latin typeface="Trajan Pro" pitchFamily="18" charset="0"/>
              </a:rPr>
              <a:t>Claret Jug</a:t>
            </a:r>
          </a:p>
        </p:txBody>
      </p:sp>
      <p:sp>
        <p:nvSpPr>
          <p:cNvPr id="10" name="COPY"/>
          <p:cNvSpPr txBox="1">
            <a:spLocks noChangeArrowheads="1"/>
          </p:cNvSpPr>
          <p:nvPr/>
        </p:nvSpPr>
        <p:spPr bwMode="auto">
          <a:xfrm>
            <a:off x="802218" y="1602317"/>
            <a:ext cx="3644031" cy="2563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Stunning panoramic views of our golf course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Flooded with natural light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Self-contained facilities make it ideal when peace and seclusion are paramount</a:t>
            </a:r>
          </a:p>
          <a:p>
            <a:pPr marL="241294" indent="-224361">
              <a:lnSpc>
                <a:spcPct val="107000"/>
              </a:lnSpc>
              <a:spcBef>
                <a:spcPts val="1333"/>
              </a:spcBef>
              <a:buFontTx/>
              <a:buChar char="•"/>
            </a:pPr>
            <a:r>
              <a:rPr lang="en-GB" sz="1867" dirty="0">
                <a:solidFill>
                  <a:srgbClr val="413A2C"/>
                </a:solidFill>
                <a:latin typeface="Gill Sans Nova Light"/>
                <a:ea typeface="Gill Sans Light"/>
                <a:cs typeface="Gill Sans Light"/>
              </a:rPr>
              <a:t>Maximum capacity of 90</a:t>
            </a:r>
          </a:p>
        </p:txBody>
      </p:sp>
      <p:grpSp>
        <p:nvGrpSpPr>
          <p:cNvPr id="136" name="Layout panel"/>
          <p:cNvGrpSpPr>
            <a:grpSpLocks/>
          </p:cNvGrpSpPr>
          <p:nvPr/>
        </p:nvGrpSpPr>
        <p:grpSpPr bwMode="auto">
          <a:xfrm>
            <a:off x="4521200" y="0"/>
            <a:ext cx="2531533" cy="6860117"/>
            <a:chOff x="4010025" y="0"/>
            <a:chExt cx="1898650" cy="5145088"/>
          </a:xfrm>
        </p:grpSpPr>
        <p:sp>
          <p:nvSpPr>
            <p:cNvPr id="23564" name="object 5"/>
            <p:cNvSpPr>
              <a:spLocks/>
            </p:cNvSpPr>
            <p:nvPr/>
          </p:nvSpPr>
          <p:spPr bwMode="auto">
            <a:xfrm>
              <a:off x="4010025" y="0"/>
              <a:ext cx="1898650" cy="5145088"/>
            </a:xfrm>
            <a:custGeom>
              <a:avLst/>
              <a:gdLst>
                <a:gd name="T0" fmla="*/ 0 w 2790190"/>
                <a:gd name="T1" fmla="*/ 1621582 h 7560309"/>
                <a:gd name="T2" fmla="*/ 598267 w 2790190"/>
                <a:gd name="T3" fmla="*/ 1621582 h 7560309"/>
                <a:gd name="T4" fmla="*/ 598267 w 2790190"/>
                <a:gd name="T5" fmla="*/ 0 h 7560309"/>
                <a:gd name="T6" fmla="*/ 0 w 2790190"/>
                <a:gd name="T7" fmla="*/ 0 h 7560309"/>
                <a:gd name="T8" fmla="*/ 0 w 2790190"/>
                <a:gd name="T9" fmla="*/ 1621582 h 75603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90190"/>
                <a:gd name="T16" fmla="*/ 0 h 7560309"/>
                <a:gd name="T17" fmla="*/ 2790190 w 2790190"/>
                <a:gd name="T18" fmla="*/ 7560309 h 75603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90190" h="7560309">
                  <a:moveTo>
                    <a:pt x="0" y="7559992"/>
                  </a:moveTo>
                  <a:lnTo>
                    <a:pt x="2789999" y="7559992"/>
                  </a:lnTo>
                  <a:lnTo>
                    <a:pt x="2789999" y="0"/>
                  </a:lnTo>
                  <a:lnTo>
                    <a:pt x="0" y="0"/>
                  </a:lnTo>
                  <a:lnTo>
                    <a:pt x="0" y="755999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65" name="object 11"/>
            <p:cNvSpPr>
              <a:spLocks/>
            </p:cNvSpPr>
            <p:nvPr/>
          </p:nvSpPr>
          <p:spPr bwMode="auto">
            <a:xfrm>
              <a:off x="4226821" y="847541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66" name="object 12"/>
            <p:cNvSpPr>
              <a:spLocks/>
            </p:cNvSpPr>
            <p:nvPr/>
          </p:nvSpPr>
          <p:spPr bwMode="auto">
            <a:xfrm>
              <a:off x="4226821" y="1363389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67" name="object 13"/>
            <p:cNvSpPr>
              <a:spLocks/>
            </p:cNvSpPr>
            <p:nvPr/>
          </p:nvSpPr>
          <p:spPr bwMode="auto">
            <a:xfrm>
              <a:off x="4226821" y="1879238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68" name="object 14"/>
            <p:cNvSpPr>
              <a:spLocks/>
            </p:cNvSpPr>
            <p:nvPr/>
          </p:nvSpPr>
          <p:spPr bwMode="auto">
            <a:xfrm>
              <a:off x="4226821" y="2395087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69" name="object 15"/>
            <p:cNvSpPr>
              <a:spLocks/>
            </p:cNvSpPr>
            <p:nvPr/>
          </p:nvSpPr>
          <p:spPr bwMode="auto">
            <a:xfrm>
              <a:off x="4226821" y="2910936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70" name="object 16"/>
            <p:cNvSpPr>
              <a:spLocks/>
            </p:cNvSpPr>
            <p:nvPr/>
          </p:nvSpPr>
          <p:spPr bwMode="auto">
            <a:xfrm>
              <a:off x="4226821" y="3426785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71" name="object 17"/>
            <p:cNvSpPr>
              <a:spLocks/>
            </p:cNvSpPr>
            <p:nvPr/>
          </p:nvSpPr>
          <p:spPr bwMode="auto">
            <a:xfrm>
              <a:off x="4226821" y="3942634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72" name="object 18"/>
            <p:cNvSpPr>
              <a:spLocks/>
            </p:cNvSpPr>
            <p:nvPr/>
          </p:nvSpPr>
          <p:spPr bwMode="auto">
            <a:xfrm>
              <a:off x="4226821" y="4458483"/>
              <a:ext cx="1592723" cy="0"/>
            </a:xfrm>
            <a:custGeom>
              <a:avLst/>
              <a:gdLst>
                <a:gd name="T0" fmla="*/ 0 w 2340610"/>
                <a:gd name="T1" fmla="*/ 501773 w 2340610"/>
                <a:gd name="T2" fmla="*/ 0 60000 65536"/>
                <a:gd name="T3" fmla="*/ 0 60000 65536"/>
                <a:gd name="T4" fmla="*/ 0 w 2340610"/>
                <a:gd name="T5" fmla="*/ 2340610 w 2340610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T4" t="0" r="T5" b="0"/>
              <a:pathLst>
                <a:path w="2340610">
                  <a:moveTo>
                    <a:pt x="0" y="0"/>
                  </a:moveTo>
                  <a:lnTo>
                    <a:pt x="2340000" y="0"/>
                  </a:lnTo>
                </a:path>
              </a:pathLst>
            </a:custGeom>
            <a:noFill/>
            <a:ln w="6350">
              <a:solidFill>
                <a:srgbClr val="B2AD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73" name="object 19"/>
            <p:cNvSpPr txBox="1">
              <a:spLocks noChangeArrowheads="1"/>
            </p:cNvSpPr>
            <p:nvPr/>
          </p:nvSpPr>
          <p:spPr bwMode="auto">
            <a:xfrm>
              <a:off x="4217988" y="447675"/>
              <a:ext cx="1601787" cy="325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1333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ROOM LAYOUTS</a:t>
              </a:r>
              <a:endParaRPr lang="en-US" sz="1333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484"/>
                </a:spcBef>
              </a:pPr>
              <a:r>
                <a:rPr lang="en-US" sz="1067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Maximum capacity of </a:t>
              </a:r>
              <a:r>
                <a:rPr lang="en-GB" sz="1067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90</a:t>
              </a:r>
              <a:endParaRPr lang="en-US" sz="1067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3574" name="object 20"/>
            <p:cNvSpPr txBox="1">
              <a:spLocks noChangeArrowheads="1"/>
            </p:cNvSpPr>
            <p:nvPr/>
          </p:nvSpPr>
          <p:spPr bwMode="auto">
            <a:xfrm>
              <a:off x="4217988" y="877888"/>
              <a:ext cx="612775" cy="19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CABARET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70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3575" name="object 21"/>
            <p:cNvSpPr txBox="1">
              <a:spLocks noChangeArrowheads="1"/>
            </p:cNvSpPr>
            <p:nvPr/>
          </p:nvSpPr>
          <p:spPr bwMode="auto">
            <a:xfrm>
              <a:off x="4217988" y="1393825"/>
              <a:ext cx="612775" cy="19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THEATRE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90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3576" name="object 22"/>
            <p:cNvSpPr txBox="1">
              <a:spLocks noChangeArrowheads="1"/>
            </p:cNvSpPr>
            <p:nvPr/>
          </p:nvSpPr>
          <p:spPr bwMode="auto">
            <a:xfrm>
              <a:off x="4217988" y="1909763"/>
              <a:ext cx="612775" cy="19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BOARDROOM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30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3577" name="object 23"/>
            <p:cNvSpPr txBox="1">
              <a:spLocks noChangeArrowheads="1"/>
            </p:cNvSpPr>
            <p:nvPr/>
          </p:nvSpPr>
          <p:spPr bwMode="auto">
            <a:xfrm>
              <a:off x="4217988" y="2425700"/>
              <a:ext cx="612775" cy="19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U-SHAPE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30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3578" name="object 24"/>
            <p:cNvSpPr txBox="1">
              <a:spLocks noChangeArrowheads="1"/>
            </p:cNvSpPr>
            <p:nvPr/>
          </p:nvSpPr>
          <p:spPr bwMode="auto">
            <a:xfrm>
              <a:off x="4217988" y="2941638"/>
              <a:ext cx="612775" cy="194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CLASSROOM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30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154" name="object 25"/>
            <p:cNvSpPr txBox="1"/>
            <p:nvPr/>
          </p:nvSpPr>
          <p:spPr bwMode="auto">
            <a:xfrm>
              <a:off x="4217988" y="3457575"/>
              <a:ext cx="612775" cy="276999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BANQUET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 </a:t>
              </a:r>
            </a:p>
            <a:p>
              <a:pPr marL="16933"/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Rounds only</a:t>
              </a:r>
            </a:p>
            <a:p>
              <a:pPr marL="16933"/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</a:t>
              </a: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90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155" name="object 26"/>
            <p:cNvSpPr txBox="1"/>
            <p:nvPr/>
          </p:nvSpPr>
          <p:spPr bwMode="auto">
            <a:xfrm>
              <a:off x="4217988" y="3973513"/>
              <a:ext cx="612775" cy="286617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marL="16933"/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DINNER DANCE</a:t>
              </a:r>
              <a:endParaRPr lang="en-GB" sz="800">
                <a:solidFill>
                  <a:srgbClr val="231F20"/>
                </a:solidFill>
                <a:latin typeface="Gill Sans Nova Light"/>
                <a:ea typeface="Gill Sans"/>
                <a:cs typeface="Gill Sans"/>
              </a:endParaRPr>
            </a:p>
            <a:p>
              <a:pPr marL="16933"/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Rounds only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  <a:p>
              <a:pPr marL="16933">
                <a:spcBef>
                  <a:spcPts val="51"/>
                </a:spcBef>
              </a:pPr>
              <a:r>
                <a:rPr lang="en-US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Capacity </a:t>
              </a:r>
              <a:r>
                <a:rPr lang="en-GB" sz="800">
                  <a:solidFill>
                    <a:srgbClr val="231F20"/>
                  </a:solidFill>
                  <a:latin typeface="Gill Sans Nova Light"/>
                  <a:ea typeface="Gill Sans"/>
                  <a:cs typeface="Gill Sans"/>
                </a:rPr>
                <a:t>80</a:t>
              </a:r>
              <a:endParaRPr lang="en-US" sz="800">
                <a:latin typeface="Gill Sans Nova Light"/>
                <a:ea typeface="Gill Sans"/>
                <a:cs typeface="Gill Sans"/>
              </a:endParaRPr>
            </a:p>
          </p:txBody>
        </p:sp>
        <p:sp>
          <p:nvSpPr>
            <p:cNvPr id="23582" name="object 28"/>
            <p:cNvSpPr>
              <a:spLocks/>
            </p:cNvSpPr>
            <p:nvPr/>
          </p:nvSpPr>
          <p:spPr bwMode="auto">
            <a:xfrm>
              <a:off x="5035537" y="1501617"/>
              <a:ext cx="84692" cy="266199"/>
            </a:xfrm>
            <a:custGeom>
              <a:avLst/>
              <a:gdLst>
                <a:gd name="T0" fmla="*/ 26558 w 124460"/>
                <a:gd name="T1" fmla="*/ 0 h 391160"/>
                <a:gd name="T2" fmla="*/ 0 w 124460"/>
                <a:gd name="T3" fmla="*/ 0 h 391160"/>
                <a:gd name="T4" fmla="*/ 0 w 124460"/>
                <a:gd name="T5" fmla="*/ 83828 h 391160"/>
                <a:gd name="T6" fmla="*/ 26558 w 124460"/>
                <a:gd name="T7" fmla="*/ 83828 h 391160"/>
                <a:gd name="T8" fmla="*/ 26558 w 124460"/>
                <a:gd name="T9" fmla="*/ 0 h 3911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4460"/>
                <a:gd name="T16" fmla="*/ 0 h 391160"/>
                <a:gd name="T17" fmla="*/ 124460 w 124460"/>
                <a:gd name="T18" fmla="*/ 391160 h 3911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4460" h="391160">
                  <a:moveTo>
                    <a:pt x="123850" y="0"/>
                  </a:moveTo>
                  <a:lnTo>
                    <a:pt x="0" y="0"/>
                  </a:lnTo>
                  <a:lnTo>
                    <a:pt x="0" y="390817"/>
                  </a:lnTo>
                  <a:lnTo>
                    <a:pt x="123850" y="390817"/>
                  </a:lnTo>
                  <a:lnTo>
                    <a:pt x="123850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83" name="object 29"/>
            <p:cNvSpPr>
              <a:spLocks/>
            </p:cNvSpPr>
            <p:nvPr/>
          </p:nvSpPr>
          <p:spPr bwMode="auto">
            <a:xfrm>
              <a:off x="4988057" y="1525863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84" name="object 30"/>
            <p:cNvSpPr>
              <a:spLocks/>
            </p:cNvSpPr>
            <p:nvPr/>
          </p:nvSpPr>
          <p:spPr bwMode="auto">
            <a:xfrm>
              <a:off x="4977192" y="1515204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85" name="object 31"/>
            <p:cNvSpPr>
              <a:spLocks/>
            </p:cNvSpPr>
            <p:nvPr/>
          </p:nvSpPr>
          <p:spPr bwMode="auto">
            <a:xfrm>
              <a:off x="4988057" y="1716037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86" name="object 32"/>
            <p:cNvSpPr>
              <a:spLocks/>
            </p:cNvSpPr>
            <p:nvPr/>
          </p:nvSpPr>
          <p:spPr bwMode="auto">
            <a:xfrm>
              <a:off x="4977192" y="1705377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87" name="object 33"/>
            <p:cNvSpPr>
              <a:spLocks/>
            </p:cNvSpPr>
            <p:nvPr/>
          </p:nvSpPr>
          <p:spPr bwMode="auto">
            <a:xfrm>
              <a:off x="4988057" y="1652646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88" name="object 34"/>
            <p:cNvSpPr>
              <a:spLocks/>
            </p:cNvSpPr>
            <p:nvPr/>
          </p:nvSpPr>
          <p:spPr bwMode="auto">
            <a:xfrm>
              <a:off x="4977192" y="1641986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89" name="object 35"/>
            <p:cNvSpPr>
              <a:spLocks/>
            </p:cNvSpPr>
            <p:nvPr/>
          </p:nvSpPr>
          <p:spPr bwMode="auto">
            <a:xfrm>
              <a:off x="4988057" y="1589255"/>
              <a:ext cx="28087" cy="27657"/>
            </a:xfrm>
            <a:custGeom>
              <a:avLst/>
              <a:gdLst>
                <a:gd name="T0" fmla="*/ 4385 w 41275"/>
                <a:gd name="T1" fmla="*/ 0 h 40639"/>
                <a:gd name="T2" fmla="*/ 2678 w 41275"/>
                <a:gd name="T3" fmla="*/ 338 h 40639"/>
                <a:gd name="T4" fmla="*/ 1285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5 w 41275"/>
                <a:gd name="T13" fmla="*/ 7343 h 40639"/>
                <a:gd name="T14" fmla="*/ 2678 w 41275"/>
                <a:gd name="T15" fmla="*/ 8265 h 40639"/>
                <a:gd name="T16" fmla="*/ 4385 w 41275"/>
                <a:gd name="T17" fmla="*/ 8603 h 40639"/>
                <a:gd name="T18" fmla="*/ 6090 w 41275"/>
                <a:gd name="T19" fmla="*/ 8265 h 40639"/>
                <a:gd name="T20" fmla="*/ 7484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4 w 41275"/>
                <a:gd name="T29" fmla="*/ 1260 h 40639"/>
                <a:gd name="T30" fmla="*/ 6090 w 41275"/>
                <a:gd name="T31" fmla="*/ 338 h 40639"/>
                <a:gd name="T32" fmla="*/ 4385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47" y="0"/>
                  </a:moveTo>
                  <a:lnTo>
                    <a:pt x="12489" y="1575"/>
                  </a:lnTo>
                  <a:lnTo>
                    <a:pt x="5989" y="5873"/>
                  </a:lnTo>
                  <a:lnTo>
                    <a:pt x="1607" y="12247"/>
                  </a:lnTo>
                  <a:lnTo>
                    <a:pt x="0" y="20053"/>
                  </a:lnTo>
                  <a:lnTo>
                    <a:pt x="1607" y="27858"/>
                  </a:lnTo>
                  <a:lnTo>
                    <a:pt x="5989" y="34232"/>
                  </a:lnTo>
                  <a:lnTo>
                    <a:pt x="12489" y="38530"/>
                  </a:lnTo>
                  <a:lnTo>
                    <a:pt x="20447" y="40106"/>
                  </a:lnTo>
                  <a:lnTo>
                    <a:pt x="28402" y="38530"/>
                  </a:lnTo>
                  <a:lnTo>
                    <a:pt x="34898" y="34232"/>
                  </a:lnTo>
                  <a:lnTo>
                    <a:pt x="39276" y="27858"/>
                  </a:lnTo>
                  <a:lnTo>
                    <a:pt x="40881" y="20053"/>
                  </a:lnTo>
                  <a:lnTo>
                    <a:pt x="39276" y="12247"/>
                  </a:lnTo>
                  <a:lnTo>
                    <a:pt x="34898" y="5873"/>
                  </a:lnTo>
                  <a:lnTo>
                    <a:pt x="28402" y="1575"/>
                  </a:lnTo>
                  <a:lnTo>
                    <a:pt x="2044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90" name="object 36"/>
            <p:cNvSpPr>
              <a:spLocks/>
            </p:cNvSpPr>
            <p:nvPr/>
          </p:nvSpPr>
          <p:spPr bwMode="auto">
            <a:xfrm>
              <a:off x="4977192" y="1578595"/>
              <a:ext cx="29383" cy="48833"/>
            </a:xfrm>
            <a:custGeom>
              <a:avLst/>
              <a:gdLst>
                <a:gd name="T0" fmla="*/ 8271 w 43179"/>
                <a:gd name="T1" fmla="*/ 0 h 71755"/>
                <a:gd name="T2" fmla="*/ 7808 w 43179"/>
                <a:gd name="T3" fmla="*/ 0 h 71755"/>
                <a:gd name="T4" fmla="*/ 4770 w 43179"/>
                <a:gd name="T5" fmla="*/ 602 h 71755"/>
                <a:gd name="T6" fmla="*/ 2288 w 43179"/>
                <a:gd name="T7" fmla="*/ 2244 h 71755"/>
                <a:gd name="T8" fmla="*/ 614 w 43179"/>
                <a:gd name="T9" fmla="*/ 4679 h 71755"/>
                <a:gd name="T10" fmla="*/ 0 w 43179"/>
                <a:gd name="T11" fmla="*/ 7660 h 71755"/>
                <a:gd name="T12" fmla="*/ 614 w 43179"/>
                <a:gd name="T13" fmla="*/ 10642 h 71755"/>
                <a:gd name="T14" fmla="*/ 2288 w 43179"/>
                <a:gd name="T15" fmla="*/ 13077 h 71755"/>
                <a:gd name="T16" fmla="*/ 4770 w 43179"/>
                <a:gd name="T17" fmla="*/ 14719 h 71755"/>
                <a:gd name="T18" fmla="*/ 7808 w 43179"/>
                <a:gd name="T19" fmla="*/ 15321 h 71755"/>
                <a:gd name="T20" fmla="*/ 8271 w 43179"/>
                <a:gd name="T21" fmla="*/ 15321 h 71755"/>
                <a:gd name="T22" fmla="*/ 8726 w 43179"/>
                <a:gd name="T23" fmla="*/ 15283 h 71755"/>
                <a:gd name="T24" fmla="*/ 9168 w 43179"/>
                <a:gd name="T25" fmla="*/ 15207 h 71755"/>
                <a:gd name="T26" fmla="*/ 9168 w 43179"/>
                <a:gd name="T27" fmla="*/ 12845 h 71755"/>
                <a:gd name="T28" fmla="*/ 7808 w 43179"/>
                <a:gd name="T29" fmla="*/ 12845 h 71755"/>
                <a:gd name="T30" fmla="*/ 5752 w 43179"/>
                <a:gd name="T31" fmla="*/ 12438 h 71755"/>
                <a:gd name="T32" fmla="*/ 4073 w 43179"/>
                <a:gd name="T33" fmla="*/ 11326 h 71755"/>
                <a:gd name="T34" fmla="*/ 2940 w 43179"/>
                <a:gd name="T35" fmla="*/ 9678 h 71755"/>
                <a:gd name="T36" fmla="*/ 2525 w 43179"/>
                <a:gd name="T37" fmla="*/ 7660 h 71755"/>
                <a:gd name="T38" fmla="*/ 2940 w 43179"/>
                <a:gd name="T39" fmla="*/ 5644 h 71755"/>
                <a:gd name="T40" fmla="*/ 4073 w 43179"/>
                <a:gd name="T41" fmla="*/ 3997 h 71755"/>
                <a:gd name="T42" fmla="*/ 5752 w 43179"/>
                <a:gd name="T43" fmla="*/ 2886 h 71755"/>
                <a:gd name="T44" fmla="*/ 7808 w 43179"/>
                <a:gd name="T45" fmla="*/ 2479 h 71755"/>
                <a:gd name="T46" fmla="*/ 9168 w 43179"/>
                <a:gd name="T47" fmla="*/ 2479 h 71755"/>
                <a:gd name="T48" fmla="*/ 9168 w 43179"/>
                <a:gd name="T49" fmla="*/ 117 h 71755"/>
                <a:gd name="T50" fmla="*/ 8726 w 43179"/>
                <a:gd name="T51" fmla="*/ 41 h 71755"/>
                <a:gd name="T52" fmla="*/ 8271 w 43179"/>
                <a:gd name="T53" fmla="*/ 0 h 71755"/>
                <a:gd name="T54" fmla="*/ 9168 w 43179"/>
                <a:gd name="T55" fmla="*/ 12671 h 71755"/>
                <a:gd name="T56" fmla="*/ 8734 w 43179"/>
                <a:gd name="T57" fmla="*/ 12786 h 71755"/>
                <a:gd name="T58" fmla="*/ 8277 w 43179"/>
                <a:gd name="T59" fmla="*/ 12845 h 71755"/>
                <a:gd name="T60" fmla="*/ 9168 w 43179"/>
                <a:gd name="T61" fmla="*/ 12845 h 71755"/>
                <a:gd name="T62" fmla="*/ 9168 w 43179"/>
                <a:gd name="T63" fmla="*/ 12671 h 71755"/>
                <a:gd name="T64" fmla="*/ 9168 w 43179"/>
                <a:gd name="T65" fmla="*/ 2479 h 71755"/>
                <a:gd name="T66" fmla="*/ 8277 w 43179"/>
                <a:gd name="T67" fmla="*/ 2479 h 71755"/>
                <a:gd name="T68" fmla="*/ 8734 w 43179"/>
                <a:gd name="T69" fmla="*/ 2539 h 71755"/>
                <a:gd name="T70" fmla="*/ 9168 w 43179"/>
                <a:gd name="T71" fmla="*/ 2651 h 71755"/>
                <a:gd name="T72" fmla="*/ 9168 w 43179"/>
                <a:gd name="T73" fmla="*/ 2479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38569" y="0"/>
                  </a:moveTo>
                  <a:lnTo>
                    <a:pt x="36410" y="0"/>
                  </a:lnTo>
                  <a:lnTo>
                    <a:pt x="22240" y="2806"/>
                  </a:lnTo>
                  <a:lnTo>
                    <a:pt x="10666" y="10460"/>
                  </a:lnTo>
                  <a:lnTo>
                    <a:pt x="2862" y="21811"/>
                  </a:lnTo>
                  <a:lnTo>
                    <a:pt x="0" y="35712"/>
                  </a:lnTo>
                  <a:lnTo>
                    <a:pt x="2862" y="49613"/>
                  </a:lnTo>
                  <a:lnTo>
                    <a:pt x="10666" y="60964"/>
                  </a:lnTo>
                  <a:lnTo>
                    <a:pt x="22240" y="68618"/>
                  </a:lnTo>
                  <a:lnTo>
                    <a:pt x="36410" y="71424"/>
                  </a:lnTo>
                  <a:lnTo>
                    <a:pt x="38569" y="71424"/>
                  </a:lnTo>
                  <a:lnTo>
                    <a:pt x="40690" y="71247"/>
                  </a:lnTo>
                  <a:lnTo>
                    <a:pt x="42748" y="70891"/>
                  </a:lnTo>
                  <a:lnTo>
                    <a:pt x="42748" y="59880"/>
                  </a:lnTo>
                  <a:lnTo>
                    <a:pt x="36410" y="59880"/>
                  </a:lnTo>
                  <a:lnTo>
                    <a:pt x="26822" y="57981"/>
                  </a:lnTo>
                  <a:lnTo>
                    <a:pt x="18991" y="52801"/>
                  </a:lnTo>
                  <a:lnTo>
                    <a:pt x="13709" y="45119"/>
                  </a:lnTo>
                  <a:lnTo>
                    <a:pt x="11772" y="35712"/>
                  </a:lnTo>
                  <a:lnTo>
                    <a:pt x="13709" y="26312"/>
                  </a:lnTo>
                  <a:lnTo>
                    <a:pt x="18991" y="18634"/>
                  </a:lnTo>
                  <a:lnTo>
                    <a:pt x="26822" y="13456"/>
                  </a:lnTo>
                  <a:lnTo>
                    <a:pt x="36410" y="11557"/>
                  </a:lnTo>
                  <a:lnTo>
                    <a:pt x="42748" y="11557"/>
                  </a:lnTo>
                  <a:lnTo>
                    <a:pt x="42748" y="546"/>
                  </a:lnTo>
                  <a:lnTo>
                    <a:pt x="40690" y="190"/>
                  </a:lnTo>
                  <a:lnTo>
                    <a:pt x="38569" y="0"/>
                  </a:lnTo>
                  <a:close/>
                </a:path>
                <a:path w="43179" h="71755">
                  <a:moveTo>
                    <a:pt x="42748" y="59067"/>
                  </a:moveTo>
                  <a:lnTo>
                    <a:pt x="40728" y="59601"/>
                  </a:lnTo>
                  <a:lnTo>
                    <a:pt x="38595" y="59880"/>
                  </a:lnTo>
                  <a:lnTo>
                    <a:pt x="42748" y="59880"/>
                  </a:lnTo>
                  <a:lnTo>
                    <a:pt x="42748" y="59067"/>
                  </a:lnTo>
                  <a:close/>
                </a:path>
                <a:path w="43179" h="71755">
                  <a:moveTo>
                    <a:pt x="42748" y="11557"/>
                  </a:moveTo>
                  <a:lnTo>
                    <a:pt x="38595" y="11557"/>
                  </a:lnTo>
                  <a:lnTo>
                    <a:pt x="40728" y="11836"/>
                  </a:lnTo>
                  <a:lnTo>
                    <a:pt x="42748" y="12357"/>
                  </a:lnTo>
                  <a:lnTo>
                    <a:pt x="42748" y="11557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91" name="object 37"/>
            <p:cNvSpPr>
              <a:spLocks/>
            </p:cNvSpPr>
            <p:nvPr/>
          </p:nvSpPr>
          <p:spPr bwMode="auto">
            <a:xfrm>
              <a:off x="5268597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92" name="object 38"/>
            <p:cNvSpPr>
              <a:spLocks/>
            </p:cNvSpPr>
            <p:nvPr/>
          </p:nvSpPr>
          <p:spPr bwMode="auto">
            <a:xfrm>
              <a:off x="5278192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93" name="object 39"/>
            <p:cNvSpPr>
              <a:spLocks/>
            </p:cNvSpPr>
            <p:nvPr/>
          </p:nvSpPr>
          <p:spPr bwMode="auto">
            <a:xfrm>
              <a:off x="5268597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94" name="object 40"/>
            <p:cNvSpPr>
              <a:spLocks/>
            </p:cNvSpPr>
            <p:nvPr/>
          </p:nvSpPr>
          <p:spPr bwMode="auto">
            <a:xfrm>
              <a:off x="5278192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95" name="object 41"/>
            <p:cNvSpPr>
              <a:spLocks/>
            </p:cNvSpPr>
            <p:nvPr/>
          </p:nvSpPr>
          <p:spPr bwMode="auto">
            <a:xfrm>
              <a:off x="5268597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96" name="object 42"/>
            <p:cNvSpPr>
              <a:spLocks/>
            </p:cNvSpPr>
            <p:nvPr/>
          </p:nvSpPr>
          <p:spPr bwMode="auto">
            <a:xfrm>
              <a:off x="5278192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97" name="object 43"/>
            <p:cNvSpPr>
              <a:spLocks/>
            </p:cNvSpPr>
            <p:nvPr/>
          </p:nvSpPr>
          <p:spPr bwMode="auto">
            <a:xfrm>
              <a:off x="5268597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98" name="object 44"/>
            <p:cNvSpPr>
              <a:spLocks/>
            </p:cNvSpPr>
            <p:nvPr/>
          </p:nvSpPr>
          <p:spPr bwMode="auto">
            <a:xfrm>
              <a:off x="5278192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599" name="object 45"/>
            <p:cNvSpPr>
              <a:spLocks/>
            </p:cNvSpPr>
            <p:nvPr/>
          </p:nvSpPr>
          <p:spPr bwMode="auto">
            <a:xfrm>
              <a:off x="5268597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00" name="object 46"/>
            <p:cNvSpPr>
              <a:spLocks/>
            </p:cNvSpPr>
            <p:nvPr/>
          </p:nvSpPr>
          <p:spPr bwMode="auto">
            <a:xfrm>
              <a:off x="5278192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01" name="object 47"/>
            <p:cNvSpPr>
              <a:spLocks/>
            </p:cNvSpPr>
            <p:nvPr/>
          </p:nvSpPr>
          <p:spPr bwMode="auto">
            <a:xfrm>
              <a:off x="5268597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02" name="object 48"/>
            <p:cNvSpPr>
              <a:spLocks/>
            </p:cNvSpPr>
            <p:nvPr/>
          </p:nvSpPr>
          <p:spPr bwMode="auto">
            <a:xfrm>
              <a:off x="5278192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03" name="object 49"/>
            <p:cNvSpPr>
              <a:spLocks/>
            </p:cNvSpPr>
            <p:nvPr/>
          </p:nvSpPr>
          <p:spPr bwMode="auto">
            <a:xfrm>
              <a:off x="5382552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04" name="object 50"/>
            <p:cNvSpPr>
              <a:spLocks/>
            </p:cNvSpPr>
            <p:nvPr/>
          </p:nvSpPr>
          <p:spPr bwMode="auto">
            <a:xfrm>
              <a:off x="5392147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05" name="object 51"/>
            <p:cNvSpPr>
              <a:spLocks/>
            </p:cNvSpPr>
            <p:nvPr/>
          </p:nvSpPr>
          <p:spPr bwMode="auto">
            <a:xfrm>
              <a:off x="5382552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06" name="object 52"/>
            <p:cNvSpPr>
              <a:spLocks/>
            </p:cNvSpPr>
            <p:nvPr/>
          </p:nvSpPr>
          <p:spPr bwMode="auto">
            <a:xfrm>
              <a:off x="5392147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07" name="object 53"/>
            <p:cNvSpPr>
              <a:spLocks/>
            </p:cNvSpPr>
            <p:nvPr/>
          </p:nvSpPr>
          <p:spPr bwMode="auto">
            <a:xfrm>
              <a:off x="5382552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08" name="object 54"/>
            <p:cNvSpPr>
              <a:spLocks/>
            </p:cNvSpPr>
            <p:nvPr/>
          </p:nvSpPr>
          <p:spPr bwMode="auto">
            <a:xfrm>
              <a:off x="5392147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09" name="object 55"/>
            <p:cNvSpPr>
              <a:spLocks/>
            </p:cNvSpPr>
            <p:nvPr/>
          </p:nvSpPr>
          <p:spPr bwMode="auto">
            <a:xfrm>
              <a:off x="5382552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10" name="object 56"/>
            <p:cNvSpPr>
              <a:spLocks/>
            </p:cNvSpPr>
            <p:nvPr/>
          </p:nvSpPr>
          <p:spPr bwMode="auto">
            <a:xfrm>
              <a:off x="5392147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11" name="object 57"/>
            <p:cNvSpPr>
              <a:spLocks/>
            </p:cNvSpPr>
            <p:nvPr/>
          </p:nvSpPr>
          <p:spPr bwMode="auto">
            <a:xfrm>
              <a:off x="5382552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12" name="object 58"/>
            <p:cNvSpPr>
              <a:spLocks/>
            </p:cNvSpPr>
            <p:nvPr/>
          </p:nvSpPr>
          <p:spPr bwMode="auto">
            <a:xfrm>
              <a:off x="5392147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13" name="object 59"/>
            <p:cNvSpPr>
              <a:spLocks/>
            </p:cNvSpPr>
            <p:nvPr/>
          </p:nvSpPr>
          <p:spPr bwMode="auto">
            <a:xfrm>
              <a:off x="5382552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14" name="object 60"/>
            <p:cNvSpPr>
              <a:spLocks/>
            </p:cNvSpPr>
            <p:nvPr/>
          </p:nvSpPr>
          <p:spPr bwMode="auto">
            <a:xfrm>
              <a:off x="5392147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15" name="object 61"/>
            <p:cNvSpPr>
              <a:spLocks/>
            </p:cNvSpPr>
            <p:nvPr/>
          </p:nvSpPr>
          <p:spPr bwMode="auto">
            <a:xfrm>
              <a:off x="5496508" y="1563776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16" name="object 62"/>
            <p:cNvSpPr>
              <a:spLocks/>
            </p:cNvSpPr>
            <p:nvPr/>
          </p:nvSpPr>
          <p:spPr bwMode="auto">
            <a:xfrm>
              <a:off x="5506102" y="1553121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17" name="object 63"/>
            <p:cNvSpPr>
              <a:spLocks/>
            </p:cNvSpPr>
            <p:nvPr/>
          </p:nvSpPr>
          <p:spPr bwMode="auto">
            <a:xfrm>
              <a:off x="5496508" y="1436992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18" name="object 64"/>
            <p:cNvSpPr>
              <a:spLocks/>
            </p:cNvSpPr>
            <p:nvPr/>
          </p:nvSpPr>
          <p:spPr bwMode="auto">
            <a:xfrm>
              <a:off x="5506102" y="1426338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19" name="object 65"/>
            <p:cNvSpPr>
              <a:spLocks/>
            </p:cNvSpPr>
            <p:nvPr/>
          </p:nvSpPr>
          <p:spPr bwMode="auto">
            <a:xfrm>
              <a:off x="5496508" y="150038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20" name="object 66"/>
            <p:cNvSpPr>
              <a:spLocks/>
            </p:cNvSpPr>
            <p:nvPr/>
          </p:nvSpPr>
          <p:spPr bwMode="auto">
            <a:xfrm>
              <a:off x="5506102" y="1489730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21" name="object 67"/>
            <p:cNvSpPr>
              <a:spLocks/>
            </p:cNvSpPr>
            <p:nvPr/>
          </p:nvSpPr>
          <p:spPr bwMode="auto">
            <a:xfrm>
              <a:off x="5496508" y="1793823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22" name="object 68"/>
            <p:cNvSpPr>
              <a:spLocks/>
            </p:cNvSpPr>
            <p:nvPr/>
          </p:nvSpPr>
          <p:spPr bwMode="auto">
            <a:xfrm>
              <a:off x="5506102" y="1783169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23" name="object 69"/>
            <p:cNvSpPr>
              <a:spLocks/>
            </p:cNvSpPr>
            <p:nvPr/>
          </p:nvSpPr>
          <p:spPr bwMode="auto">
            <a:xfrm>
              <a:off x="5496508" y="1667040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24" name="object 70"/>
            <p:cNvSpPr>
              <a:spLocks/>
            </p:cNvSpPr>
            <p:nvPr/>
          </p:nvSpPr>
          <p:spPr bwMode="auto">
            <a:xfrm>
              <a:off x="5506102" y="165638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25" name="object 71"/>
            <p:cNvSpPr>
              <a:spLocks/>
            </p:cNvSpPr>
            <p:nvPr/>
          </p:nvSpPr>
          <p:spPr bwMode="auto">
            <a:xfrm>
              <a:off x="5496508" y="1730431"/>
              <a:ext cx="28087" cy="27657"/>
            </a:xfrm>
            <a:custGeom>
              <a:avLst/>
              <a:gdLst>
                <a:gd name="T0" fmla="*/ 4382 w 41275"/>
                <a:gd name="T1" fmla="*/ 0 h 40639"/>
                <a:gd name="T2" fmla="*/ 2676 w 41275"/>
                <a:gd name="T3" fmla="*/ 338 h 40639"/>
                <a:gd name="T4" fmla="*/ 1283 w 41275"/>
                <a:gd name="T5" fmla="*/ 1260 h 40639"/>
                <a:gd name="T6" fmla="*/ 344 w 41275"/>
                <a:gd name="T7" fmla="*/ 2627 h 40639"/>
                <a:gd name="T8" fmla="*/ 0 w 41275"/>
                <a:gd name="T9" fmla="*/ 4302 h 40639"/>
                <a:gd name="T10" fmla="*/ 344 w 41275"/>
                <a:gd name="T11" fmla="*/ 5976 h 40639"/>
                <a:gd name="T12" fmla="*/ 1283 w 41275"/>
                <a:gd name="T13" fmla="*/ 7343 h 40639"/>
                <a:gd name="T14" fmla="*/ 2676 w 41275"/>
                <a:gd name="T15" fmla="*/ 8265 h 40639"/>
                <a:gd name="T16" fmla="*/ 4382 w 41275"/>
                <a:gd name="T17" fmla="*/ 8603 h 40639"/>
                <a:gd name="T18" fmla="*/ 6088 w 41275"/>
                <a:gd name="T19" fmla="*/ 8265 h 40639"/>
                <a:gd name="T20" fmla="*/ 7482 w 41275"/>
                <a:gd name="T21" fmla="*/ 7343 h 40639"/>
                <a:gd name="T22" fmla="*/ 8422 w 41275"/>
                <a:gd name="T23" fmla="*/ 5976 h 40639"/>
                <a:gd name="T24" fmla="*/ 8767 w 41275"/>
                <a:gd name="T25" fmla="*/ 4302 h 40639"/>
                <a:gd name="T26" fmla="*/ 8422 w 41275"/>
                <a:gd name="T27" fmla="*/ 2627 h 40639"/>
                <a:gd name="T28" fmla="*/ 7482 w 41275"/>
                <a:gd name="T29" fmla="*/ 1260 h 40639"/>
                <a:gd name="T30" fmla="*/ 6088 w 41275"/>
                <a:gd name="T31" fmla="*/ 338 h 40639"/>
                <a:gd name="T32" fmla="*/ 4382 w 41275"/>
                <a:gd name="T33" fmla="*/ 0 h 406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1275"/>
                <a:gd name="T52" fmla="*/ 0 h 40639"/>
                <a:gd name="T53" fmla="*/ 41275 w 41275"/>
                <a:gd name="T54" fmla="*/ 40639 h 406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1275" h="40639">
                  <a:moveTo>
                    <a:pt x="20434" y="0"/>
                  </a:moveTo>
                  <a:lnTo>
                    <a:pt x="12478" y="1575"/>
                  </a:lnTo>
                  <a:lnTo>
                    <a:pt x="5983" y="5873"/>
                  </a:lnTo>
                  <a:lnTo>
                    <a:pt x="1605" y="12247"/>
                  </a:lnTo>
                  <a:lnTo>
                    <a:pt x="0" y="20053"/>
                  </a:lnTo>
                  <a:lnTo>
                    <a:pt x="1605" y="27858"/>
                  </a:lnTo>
                  <a:lnTo>
                    <a:pt x="5983" y="34232"/>
                  </a:lnTo>
                  <a:lnTo>
                    <a:pt x="12478" y="38530"/>
                  </a:lnTo>
                  <a:lnTo>
                    <a:pt x="20434" y="40106"/>
                  </a:lnTo>
                  <a:lnTo>
                    <a:pt x="28392" y="38530"/>
                  </a:lnTo>
                  <a:lnTo>
                    <a:pt x="34891" y="34232"/>
                  </a:lnTo>
                  <a:lnTo>
                    <a:pt x="39274" y="27858"/>
                  </a:lnTo>
                  <a:lnTo>
                    <a:pt x="40881" y="20053"/>
                  </a:lnTo>
                  <a:lnTo>
                    <a:pt x="39274" y="12247"/>
                  </a:lnTo>
                  <a:lnTo>
                    <a:pt x="34891" y="5873"/>
                  </a:lnTo>
                  <a:lnTo>
                    <a:pt x="28392" y="1575"/>
                  </a:lnTo>
                  <a:lnTo>
                    <a:pt x="20434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26" name="object 72"/>
            <p:cNvSpPr>
              <a:spLocks/>
            </p:cNvSpPr>
            <p:nvPr/>
          </p:nvSpPr>
          <p:spPr bwMode="auto">
            <a:xfrm>
              <a:off x="5506102" y="1719776"/>
              <a:ext cx="29383" cy="48833"/>
            </a:xfrm>
            <a:custGeom>
              <a:avLst/>
              <a:gdLst>
                <a:gd name="T0" fmla="*/ 0 w 43179"/>
                <a:gd name="T1" fmla="*/ 12671 h 71755"/>
                <a:gd name="T2" fmla="*/ 0 w 43179"/>
                <a:gd name="T3" fmla="*/ 15204 h 71755"/>
                <a:gd name="T4" fmla="*/ 442 w 43179"/>
                <a:gd name="T5" fmla="*/ 15280 h 71755"/>
                <a:gd name="T6" fmla="*/ 896 w 43179"/>
                <a:gd name="T7" fmla="*/ 15321 h 71755"/>
                <a:gd name="T8" fmla="*/ 1359 w 43179"/>
                <a:gd name="T9" fmla="*/ 15321 h 71755"/>
                <a:gd name="T10" fmla="*/ 4398 w 43179"/>
                <a:gd name="T11" fmla="*/ 14719 h 71755"/>
                <a:gd name="T12" fmla="*/ 6880 w 43179"/>
                <a:gd name="T13" fmla="*/ 13077 h 71755"/>
                <a:gd name="T14" fmla="*/ 7042 w 43179"/>
                <a:gd name="T15" fmla="*/ 12842 h 71755"/>
                <a:gd name="T16" fmla="*/ 891 w 43179"/>
                <a:gd name="T17" fmla="*/ 12842 h 71755"/>
                <a:gd name="T18" fmla="*/ 433 w 43179"/>
                <a:gd name="T19" fmla="*/ 12782 h 71755"/>
                <a:gd name="T20" fmla="*/ 0 w 43179"/>
                <a:gd name="T21" fmla="*/ 12671 h 71755"/>
                <a:gd name="T22" fmla="*/ 7040 w 43179"/>
                <a:gd name="T23" fmla="*/ 2476 h 71755"/>
                <a:gd name="T24" fmla="*/ 1359 w 43179"/>
                <a:gd name="T25" fmla="*/ 2476 h 71755"/>
                <a:gd name="T26" fmla="*/ 3415 w 43179"/>
                <a:gd name="T27" fmla="*/ 2883 h 71755"/>
                <a:gd name="T28" fmla="*/ 5095 w 43179"/>
                <a:gd name="T29" fmla="*/ 3995 h 71755"/>
                <a:gd name="T30" fmla="*/ 6227 w 43179"/>
                <a:gd name="T31" fmla="*/ 5642 h 71755"/>
                <a:gd name="T32" fmla="*/ 6643 w 43179"/>
                <a:gd name="T33" fmla="*/ 7660 h 71755"/>
                <a:gd name="T34" fmla="*/ 6227 w 43179"/>
                <a:gd name="T35" fmla="*/ 9677 h 71755"/>
                <a:gd name="T36" fmla="*/ 5095 w 43179"/>
                <a:gd name="T37" fmla="*/ 11324 h 71755"/>
                <a:gd name="T38" fmla="*/ 3415 w 43179"/>
                <a:gd name="T39" fmla="*/ 12434 h 71755"/>
                <a:gd name="T40" fmla="*/ 1359 w 43179"/>
                <a:gd name="T41" fmla="*/ 12842 h 71755"/>
                <a:gd name="T42" fmla="*/ 7042 w 43179"/>
                <a:gd name="T43" fmla="*/ 12842 h 71755"/>
                <a:gd name="T44" fmla="*/ 8554 w 43179"/>
                <a:gd name="T45" fmla="*/ 10642 h 71755"/>
                <a:gd name="T46" fmla="*/ 9168 w 43179"/>
                <a:gd name="T47" fmla="*/ 7660 h 71755"/>
                <a:gd name="T48" fmla="*/ 8554 w 43179"/>
                <a:gd name="T49" fmla="*/ 4679 h 71755"/>
                <a:gd name="T50" fmla="*/ 7040 w 43179"/>
                <a:gd name="T51" fmla="*/ 2476 h 71755"/>
                <a:gd name="T52" fmla="*/ 1359 w 43179"/>
                <a:gd name="T53" fmla="*/ 0 h 71755"/>
                <a:gd name="T54" fmla="*/ 896 w 43179"/>
                <a:gd name="T55" fmla="*/ 0 h 71755"/>
                <a:gd name="T56" fmla="*/ 442 w 43179"/>
                <a:gd name="T57" fmla="*/ 38 h 71755"/>
                <a:gd name="T58" fmla="*/ 0 w 43179"/>
                <a:gd name="T59" fmla="*/ 114 h 71755"/>
                <a:gd name="T60" fmla="*/ 0 w 43179"/>
                <a:gd name="T61" fmla="*/ 2651 h 71755"/>
                <a:gd name="T62" fmla="*/ 433 w 43179"/>
                <a:gd name="T63" fmla="*/ 2536 h 71755"/>
                <a:gd name="T64" fmla="*/ 891 w 43179"/>
                <a:gd name="T65" fmla="*/ 2476 h 71755"/>
                <a:gd name="T66" fmla="*/ 7040 w 43179"/>
                <a:gd name="T67" fmla="*/ 2476 h 71755"/>
                <a:gd name="T68" fmla="*/ 6880 w 43179"/>
                <a:gd name="T69" fmla="*/ 2244 h 71755"/>
                <a:gd name="T70" fmla="*/ 4398 w 43179"/>
                <a:gd name="T71" fmla="*/ 602 h 71755"/>
                <a:gd name="T72" fmla="*/ 1359 w 43179"/>
                <a:gd name="T73" fmla="*/ 0 h 717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3179"/>
                <a:gd name="T112" fmla="*/ 0 h 71755"/>
                <a:gd name="T113" fmla="*/ 43179 w 43179"/>
                <a:gd name="T114" fmla="*/ 71755 h 717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3179" h="71755">
                  <a:moveTo>
                    <a:pt x="0" y="59067"/>
                  </a:moveTo>
                  <a:lnTo>
                    <a:pt x="0" y="70878"/>
                  </a:lnTo>
                  <a:lnTo>
                    <a:pt x="2057" y="71234"/>
                  </a:lnTo>
                  <a:lnTo>
                    <a:pt x="4178" y="71424"/>
                  </a:lnTo>
                  <a:lnTo>
                    <a:pt x="6337" y="71424"/>
                  </a:lnTo>
                  <a:lnTo>
                    <a:pt x="20507" y="68618"/>
                  </a:lnTo>
                  <a:lnTo>
                    <a:pt x="32081" y="60964"/>
                  </a:lnTo>
                  <a:lnTo>
                    <a:pt x="32835" y="59867"/>
                  </a:lnTo>
                  <a:lnTo>
                    <a:pt x="4152" y="59867"/>
                  </a:lnTo>
                  <a:lnTo>
                    <a:pt x="2019" y="59588"/>
                  </a:lnTo>
                  <a:lnTo>
                    <a:pt x="0" y="59067"/>
                  </a:lnTo>
                  <a:close/>
                </a:path>
                <a:path w="43179" h="71755">
                  <a:moveTo>
                    <a:pt x="32827" y="11544"/>
                  </a:moveTo>
                  <a:lnTo>
                    <a:pt x="6337" y="11544"/>
                  </a:lnTo>
                  <a:lnTo>
                    <a:pt x="15925" y="13443"/>
                  </a:lnTo>
                  <a:lnTo>
                    <a:pt x="23756" y="18622"/>
                  </a:lnTo>
                  <a:lnTo>
                    <a:pt x="29038" y="26305"/>
                  </a:lnTo>
                  <a:lnTo>
                    <a:pt x="30975" y="35712"/>
                  </a:lnTo>
                  <a:lnTo>
                    <a:pt x="29038" y="45112"/>
                  </a:lnTo>
                  <a:lnTo>
                    <a:pt x="23756" y="52790"/>
                  </a:lnTo>
                  <a:lnTo>
                    <a:pt x="15925" y="57968"/>
                  </a:lnTo>
                  <a:lnTo>
                    <a:pt x="6337" y="59867"/>
                  </a:lnTo>
                  <a:lnTo>
                    <a:pt x="32835" y="59867"/>
                  </a:lnTo>
                  <a:lnTo>
                    <a:pt x="39886" y="49613"/>
                  </a:lnTo>
                  <a:lnTo>
                    <a:pt x="42748" y="35712"/>
                  </a:lnTo>
                  <a:lnTo>
                    <a:pt x="39886" y="21811"/>
                  </a:lnTo>
                  <a:lnTo>
                    <a:pt x="32827" y="11544"/>
                  </a:lnTo>
                  <a:close/>
                </a:path>
                <a:path w="43179" h="71755">
                  <a:moveTo>
                    <a:pt x="6337" y="0"/>
                  </a:moveTo>
                  <a:lnTo>
                    <a:pt x="4178" y="0"/>
                  </a:lnTo>
                  <a:lnTo>
                    <a:pt x="2057" y="177"/>
                  </a:lnTo>
                  <a:lnTo>
                    <a:pt x="0" y="533"/>
                  </a:lnTo>
                  <a:lnTo>
                    <a:pt x="0" y="12357"/>
                  </a:lnTo>
                  <a:lnTo>
                    <a:pt x="2019" y="11823"/>
                  </a:lnTo>
                  <a:lnTo>
                    <a:pt x="4152" y="11544"/>
                  </a:lnTo>
                  <a:lnTo>
                    <a:pt x="32827" y="11544"/>
                  </a:lnTo>
                  <a:lnTo>
                    <a:pt x="32081" y="10460"/>
                  </a:lnTo>
                  <a:lnTo>
                    <a:pt x="20507" y="2806"/>
                  </a:lnTo>
                  <a:lnTo>
                    <a:pt x="6337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27" name="object 73"/>
            <p:cNvSpPr>
              <a:spLocks noChangeArrowheads="1"/>
            </p:cNvSpPr>
            <p:nvPr/>
          </p:nvSpPr>
          <p:spPr bwMode="auto">
            <a:xfrm>
              <a:off x="4972054" y="912600"/>
              <a:ext cx="568275" cy="382693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3628" name="object 74"/>
            <p:cNvSpPr>
              <a:spLocks/>
            </p:cNvSpPr>
            <p:nvPr/>
          </p:nvSpPr>
          <p:spPr bwMode="auto">
            <a:xfrm>
              <a:off x="5142259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29" name="object 75"/>
            <p:cNvSpPr>
              <a:spLocks/>
            </p:cNvSpPr>
            <p:nvPr/>
          </p:nvSpPr>
          <p:spPr bwMode="auto">
            <a:xfrm>
              <a:off x="5195827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30" name="object 76"/>
            <p:cNvSpPr>
              <a:spLocks/>
            </p:cNvSpPr>
            <p:nvPr/>
          </p:nvSpPr>
          <p:spPr bwMode="auto">
            <a:xfrm>
              <a:off x="5202933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31" name="object 77"/>
            <p:cNvSpPr>
              <a:spLocks/>
            </p:cNvSpPr>
            <p:nvPr/>
          </p:nvSpPr>
          <p:spPr bwMode="auto">
            <a:xfrm>
              <a:off x="5195827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32" name="object 78"/>
            <p:cNvSpPr>
              <a:spLocks/>
            </p:cNvSpPr>
            <p:nvPr/>
          </p:nvSpPr>
          <p:spPr bwMode="auto">
            <a:xfrm>
              <a:off x="5202933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33" name="object 79"/>
            <p:cNvSpPr>
              <a:spLocks/>
            </p:cNvSpPr>
            <p:nvPr/>
          </p:nvSpPr>
          <p:spPr bwMode="auto">
            <a:xfrm>
              <a:off x="5195827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34" name="object 80"/>
            <p:cNvSpPr>
              <a:spLocks/>
            </p:cNvSpPr>
            <p:nvPr/>
          </p:nvSpPr>
          <p:spPr bwMode="auto">
            <a:xfrm>
              <a:off x="5202933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35" name="object 81"/>
            <p:cNvSpPr>
              <a:spLocks/>
            </p:cNvSpPr>
            <p:nvPr/>
          </p:nvSpPr>
          <p:spPr bwMode="auto">
            <a:xfrm>
              <a:off x="5195827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36" name="object 82"/>
            <p:cNvSpPr>
              <a:spLocks/>
            </p:cNvSpPr>
            <p:nvPr/>
          </p:nvSpPr>
          <p:spPr bwMode="auto">
            <a:xfrm>
              <a:off x="5202933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37" name="object 83"/>
            <p:cNvSpPr>
              <a:spLocks/>
            </p:cNvSpPr>
            <p:nvPr/>
          </p:nvSpPr>
          <p:spPr bwMode="auto">
            <a:xfrm>
              <a:off x="5142259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38" name="object 84"/>
            <p:cNvSpPr>
              <a:spLocks/>
            </p:cNvSpPr>
            <p:nvPr/>
          </p:nvSpPr>
          <p:spPr bwMode="auto">
            <a:xfrm>
              <a:off x="5195827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39" name="object 85"/>
            <p:cNvSpPr>
              <a:spLocks/>
            </p:cNvSpPr>
            <p:nvPr/>
          </p:nvSpPr>
          <p:spPr bwMode="auto">
            <a:xfrm>
              <a:off x="5202933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40" name="object 86"/>
            <p:cNvSpPr>
              <a:spLocks/>
            </p:cNvSpPr>
            <p:nvPr/>
          </p:nvSpPr>
          <p:spPr bwMode="auto">
            <a:xfrm>
              <a:off x="5195827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41" name="object 87"/>
            <p:cNvSpPr>
              <a:spLocks/>
            </p:cNvSpPr>
            <p:nvPr/>
          </p:nvSpPr>
          <p:spPr bwMode="auto">
            <a:xfrm>
              <a:off x="5202933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42" name="object 88"/>
            <p:cNvSpPr>
              <a:spLocks/>
            </p:cNvSpPr>
            <p:nvPr/>
          </p:nvSpPr>
          <p:spPr bwMode="auto">
            <a:xfrm>
              <a:off x="5195827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43" name="object 89"/>
            <p:cNvSpPr>
              <a:spLocks/>
            </p:cNvSpPr>
            <p:nvPr/>
          </p:nvSpPr>
          <p:spPr bwMode="auto">
            <a:xfrm>
              <a:off x="5202933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44" name="object 90"/>
            <p:cNvSpPr>
              <a:spLocks/>
            </p:cNvSpPr>
            <p:nvPr/>
          </p:nvSpPr>
          <p:spPr bwMode="auto">
            <a:xfrm>
              <a:off x="5195827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45" name="object 91"/>
            <p:cNvSpPr>
              <a:spLocks/>
            </p:cNvSpPr>
            <p:nvPr/>
          </p:nvSpPr>
          <p:spPr bwMode="auto">
            <a:xfrm>
              <a:off x="5202933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46" name="object 92"/>
            <p:cNvSpPr>
              <a:spLocks/>
            </p:cNvSpPr>
            <p:nvPr/>
          </p:nvSpPr>
          <p:spPr bwMode="auto">
            <a:xfrm>
              <a:off x="5284100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47" name="object 93"/>
            <p:cNvSpPr>
              <a:spLocks/>
            </p:cNvSpPr>
            <p:nvPr/>
          </p:nvSpPr>
          <p:spPr bwMode="auto">
            <a:xfrm>
              <a:off x="5337665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48" name="object 94"/>
            <p:cNvSpPr>
              <a:spLocks/>
            </p:cNvSpPr>
            <p:nvPr/>
          </p:nvSpPr>
          <p:spPr bwMode="auto">
            <a:xfrm>
              <a:off x="5344771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49" name="object 95"/>
            <p:cNvSpPr>
              <a:spLocks/>
            </p:cNvSpPr>
            <p:nvPr/>
          </p:nvSpPr>
          <p:spPr bwMode="auto">
            <a:xfrm>
              <a:off x="5337665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50" name="object 96"/>
            <p:cNvSpPr>
              <a:spLocks/>
            </p:cNvSpPr>
            <p:nvPr/>
          </p:nvSpPr>
          <p:spPr bwMode="auto">
            <a:xfrm>
              <a:off x="5344771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51" name="object 97"/>
            <p:cNvSpPr>
              <a:spLocks/>
            </p:cNvSpPr>
            <p:nvPr/>
          </p:nvSpPr>
          <p:spPr bwMode="auto">
            <a:xfrm>
              <a:off x="5337665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52" name="object 98"/>
            <p:cNvSpPr>
              <a:spLocks/>
            </p:cNvSpPr>
            <p:nvPr/>
          </p:nvSpPr>
          <p:spPr bwMode="auto">
            <a:xfrm>
              <a:off x="5344771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53" name="object 99"/>
            <p:cNvSpPr>
              <a:spLocks/>
            </p:cNvSpPr>
            <p:nvPr/>
          </p:nvSpPr>
          <p:spPr bwMode="auto">
            <a:xfrm>
              <a:off x="5337665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54" name="object 100"/>
            <p:cNvSpPr>
              <a:spLocks/>
            </p:cNvSpPr>
            <p:nvPr/>
          </p:nvSpPr>
          <p:spPr bwMode="auto">
            <a:xfrm>
              <a:off x="5344771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55" name="object 101"/>
            <p:cNvSpPr>
              <a:spLocks/>
            </p:cNvSpPr>
            <p:nvPr/>
          </p:nvSpPr>
          <p:spPr bwMode="auto">
            <a:xfrm>
              <a:off x="5284100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56" name="object 102"/>
            <p:cNvSpPr>
              <a:spLocks/>
            </p:cNvSpPr>
            <p:nvPr/>
          </p:nvSpPr>
          <p:spPr bwMode="auto">
            <a:xfrm>
              <a:off x="5337665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57" name="object 103"/>
            <p:cNvSpPr>
              <a:spLocks/>
            </p:cNvSpPr>
            <p:nvPr/>
          </p:nvSpPr>
          <p:spPr bwMode="auto">
            <a:xfrm>
              <a:off x="5344771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58" name="object 104"/>
            <p:cNvSpPr>
              <a:spLocks/>
            </p:cNvSpPr>
            <p:nvPr/>
          </p:nvSpPr>
          <p:spPr bwMode="auto">
            <a:xfrm>
              <a:off x="5337665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59" name="object 105"/>
            <p:cNvSpPr>
              <a:spLocks/>
            </p:cNvSpPr>
            <p:nvPr/>
          </p:nvSpPr>
          <p:spPr bwMode="auto">
            <a:xfrm>
              <a:off x="5344771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60" name="object 106"/>
            <p:cNvSpPr>
              <a:spLocks/>
            </p:cNvSpPr>
            <p:nvPr/>
          </p:nvSpPr>
          <p:spPr bwMode="auto">
            <a:xfrm>
              <a:off x="5337665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61" name="object 107"/>
            <p:cNvSpPr>
              <a:spLocks/>
            </p:cNvSpPr>
            <p:nvPr/>
          </p:nvSpPr>
          <p:spPr bwMode="auto">
            <a:xfrm>
              <a:off x="5344771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62" name="object 108"/>
            <p:cNvSpPr>
              <a:spLocks/>
            </p:cNvSpPr>
            <p:nvPr/>
          </p:nvSpPr>
          <p:spPr bwMode="auto">
            <a:xfrm>
              <a:off x="5337665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63" name="object 109"/>
            <p:cNvSpPr>
              <a:spLocks/>
            </p:cNvSpPr>
            <p:nvPr/>
          </p:nvSpPr>
          <p:spPr bwMode="auto">
            <a:xfrm>
              <a:off x="5344771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64" name="object 110"/>
            <p:cNvSpPr>
              <a:spLocks/>
            </p:cNvSpPr>
            <p:nvPr/>
          </p:nvSpPr>
          <p:spPr bwMode="auto">
            <a:xfrm>
              <a:off x="5425950" y="2953901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65" name="object 111"/>
            <p:cNvSpPr>
              <a:spLocks/>
            </p:cNvSpPr>
            <p:nvPr/>
          </p:nvSpPr>
          <p:spPr bwMode="auto">
            <a:xfrm>
              <a:off x="5479503" y="3112710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66" name="object 112"/>
            <p:cNvSpPr>
              <a:spLocks/>
            </p:cNvSpPr>
            <p:nvPr/>
          </p:nvSpPr>
          <p:spPr bwMode="auto">
            <a:xfrm>
              <a:off x="5486609" y="3104819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67" name="object 113"/>
            <p:cNvSpPr>
              <a:spLocks/>
            </p:cNvSpPr>
            <p:nvPr/>
          </p:nvSpPr>
          <p:spPr bwMode="auto">
            <a:xfrm>
              <a:off x="5479503" y="297186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68" name="object 114"/>
            <p:cNvSpPr>
              <a:spLocks/>
            </p:cNvSpPr>
            <p:nvPr/>
          </p:nvSpPr>
          <p:spPr bwMode="auto">
            <a:xfrm>
              <a:off x="5486609" y="296397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69" name="object 115"/>
            <p:cNvSpPr>
              <a:spLocks/>
            </p:cNvSpPr>
            <p:nvPr/>
          </p:nvSpPr>
          <p:spPr bwMode="auto">
            <a:xfrm>
              <a:off x="5479503" y="3018816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70" name="object 116"/>
            <p:cNvSpPr>
              <a:spLocks/>
            </p:cNvSpPr>
            <p:nvPr/>
          </p:nvSpPr>
          <p:spPr bwMode="auto">
            <a:xfrm>
              <a:off x="5486609" y="301092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71" name="object 117"/>
            <p:cNvSpPr>
              <a:spLocks/>
            </p:cNvSpPr>
            <p:nvPr/>
          </p:nvSpPr>
          <p:spPr bwMode="auto">
            <a:xfrm>
              <a:off x="5479503" y="3065763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72" name="object 118"/>
            <p:cNvSpPr>
              <a:spLocks/>
            </p:cNvSpPr>
            <p:nvPr/>
          </p:nvSpPr>
          <p:spPr bwMode="auto">
            <a:xfrm>
              <a:off x="5486609" y="305787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73" name="object 119"/>
            <p:cNvSpPr>
              <a:spLocks/>
            </p:cNvSpPr>
            <p:nvPr/>
          </p:nvSpPr>
          <p:spPr bwMode="auto">
            <a:xfrm>
              <a:off x="5425950" y="3192038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74" name="object 120"/>
            <p:cNvSpPr>
              <a:spLocks/>
            </p:cNvSpPr>
            <p:nvPr/>
          </p:nvSpPr>
          <p:spPr bwMode="auto">
            <a:xfrm>
              <a:off x="5479503" y="335084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75" name="object 121"/>
            <p:cNvSpPr>
              <a:spLocks/>
            </p:cNvSpPr>
            <p:nvPr/>
          </p:nvSpPr>
          <p:spPr bwMode="auto">
            <a:xfrm>
              <a:off x="5486609" y="3342954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76" name="object 122"/>
            <p:cNvSpPr>
              <a:spLocks/>
            </p:cNvSpPr>
            <p:nvPr/>
          </p:nvSpPr>
          <p:spPr bwMode="auto">
            <a:xfrm>
              <a:off x="5479503" y="3210004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77" name="object 123"/>
            <p:cNvSpPr>
              <a:spLocks/>
            </p:cNvSpPr>
            <p:nvPr/>
          </p:nvSpPr>
          <p:spPr bwMode="auto">
            <a:xfrm>
              <a:off x="5486609" y="3202111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78" name="object 124"/>
            <p:cNvSpPr>
              <a:spLocks/>
            </p:cNvSpPr>
            <p:nvPr/>
          </p:nvSpPr>
          <p:spPr bwMode="auto">
            <a:xfrm>
              <a:off x="5479503" y="3256949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79" name="object 125"/>
            <p:cNvSpPr>
              <a:spLocks/>
            </p:cNvSpPr>
            <p:nvPr/>
          </p:nvSpPr>
          <p:spPr bwMode="auto">
            <a:xfrm>
              <a:off x="5486609" y="3249057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7"/>
                  </a:lnTo>
                  <a:lnTo>
                    <a:pt x="0" y="393"/>
                  </a:lnTo>
                  <a:lnTo>
                    <a:pt x="0" y="9144"/>
                  </a:lnTo>
                  <a:lnTo>
                    <a:pt x="1498" y="8763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80" name="object 126"/>
            <p:cNvSpPr>
              <a:spLocks/>
            </p:cNvSpPr>
            <p:nvPr/>
          </p:nvSpPr>
          <p:spPr bwMode="auto">
            <a:xfrm>
              <a:off x="5479503" y="3303898"/>
              <a:ext cx="20741" cy="20311"/>
            </a:xfrm>
            <a:custGeom>
              <a:avLst/>
              <a:gdLst>
                <a:gd name="T0" fmla="*/ 5039 w 30479"/>
                <a:gd name="T1" fmla="*/ 0 h 29845"/>
                <a:gd name="T2" fmla="*/ 1454 w 30479"/>
                <a:gd name="T3" fmla="*/ 0 h 29845"/>
                <a:gd name="T4" fmla="*/ 0 w 30479"/>
                <a:gd name="T5" fmla="*/ 1424 h 29845"/>
                <a:gd name="T6" fmla="*/ 0 w 30479"/>
                <a:gd name="T7" fmla="*/ 4945 h 29845"/>
                <a:gd name="T8" fmla="*/ 1454 w 30479"/>
                <a:gd name="T9" fmla="*/ 6369 h 29845"/>
                <a:gd name="T10" fmla="*/ 5039 w 30479"/>
                <a:gd name="T11" fmla="*/ 6369 h 29845"/>
                <a:gd name="T12" fmla="*/ 6493 w 30479"/>
                <a:gd name="T13" fmla="*/ 4945 h 29845"/>
                <a:gd name="T14" fmla="*/ 6493 w 30479"/>
                <a:gd name="T15" fmla="*/ 1424 h 29845"/>
                <a:gd name="T16" fmla="*/ 5039 w 30479"/>
                <a:gd name="T17" fmla="*/ 0 h 298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479"/>
                <a:gd name="T28" fmla="*/ 0 h 29845"/>
                <a:gd name="T29" fmla="*/ 30479 w 30479"/>
                <a:gd name="T30" fmla="*/ 29845 h 298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479" h="29845">
                  <a:moveTo>
                    <a:pt x="23495" y="0"/>
                  </a:moveTo>
                  <a:lnTo>
                    <a:pt x="6781" y="0"/>
                  </a:lnTo>
                  <a:lnTo>
                    <a:pt x="0" y="6642"/>
                  </a:lnTo>
                  <a:lnTo>
                    <a:pt x="0" y="23050"/>
                  </a:lnTo>
                  <a:lnTo>
                    <a:pt x="6781" y="29692"/>
                  </a:lnTo>
                  <a:lnTo>
                    <a:pt x="23495" y="29692"/>
                  </a:lnTo>
                  <a:lnTo>
                    <a:pt x="30276" y="23050"/>
                  </a:lnTo>
                  <a:lnTo>
                    <a:pt x="30276" y="6642"/>
                  </a:lnTo>
                  <a:lnTo>
                    <a:pt x="23495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81" name="object 127"/>
            <p:cNvSpPr>
              <a:spLocks/>
            </p:cNvSpPr>
            <p:nvPr/>
          </p:nvSpPr>
          <p:spPr bwMode="auto">
            <a:xfrm>
              <a:off x="5486609" y="3296006"/>
              <a:ext cx="21605" cy="36300"/>
            </a:xfrm>
            <a:custGeom>
              <a:avLst/>
              <a:gdLst>
                <a:gd name="T0" fmla="*/ 0 w 31750"/>
                <a:gd name="T1" fmla="*/ 9382 h 53339"/>
                <a:gd name="T2" fmla="*/ 0 w 31750"/>
                <a:gd name="T3" fmla="*/ 11260 h 53339"/>
                <a:gd name="T4" fmla="*/ 327 w 31750"/>
                <a:gd name="T5" fmla="*/ 11317 h 53339"/>
                <a:gd name="T6" fmla="*/ 664 w 31750"/>
                <a:gd name="T7" fmla="*/ 11347 h 53339"/>
                <a:gd name="T8" fmla="*/ 1008 w 31750"/>
                <a:gd name="T9" fmla="*/ 11347 h 53339"/>
                <a:gd name="T10" fmla="*/ 3257 w 31750"/>
                <a:gd name="T11" fmla="*/ 10900 h 53339"/>
                <a:gd name="T12" fmla="*/ 5095 w 31750"/>
                <a:gd name="T13" fmla="*/ 9684 h 53339"/>
                <a:gd name="T14" fmla="*/ 5214 w 31750"/>
                <a:gd name="T15" fmla="*/ 9510 h 53339"/>
                <a:gd name="T16" fmla="*/ 659 w 31750"/>
                <a:gd name="T17" fmla="*/ 9510 h 53339"/>
                <a:gd name="T18" fmla="*/ 321 w 31750"/>
                <a:gd name="T19" fmla="*/ 9466 h 53339"/>
                <a:gd name="T20" fmla="*/ 0 w 31750"/>
                <a:gd name="T21" fmla="*/ 9382 h 53339"/>
                <a:gd name="T22" fmla="*/ 5214 w 31750"/>
                <a:gd name="T23" fmla="*/ 1833 h 53339"/>
                <a:gd name="T24" fmla="*/ 1008 w 31750"/>
                <a:gd name="T25" fmla="*/ 1833 h 53339"/>
                <a:gd name="T26" fmla="*/ 2529 w 31750"/>
                <a:gd name="T27" fmla="*/ 2135 h 53339"/>
                <a:gd name="T28" fmla="*/ 3773 w 31750"/>
                <a:gd name="T29" fmla="*/ 2958 h 53339"/>
                <a:gd name="T30" fmla="*/ 4610 w 31750"/>
                <a:gd name="T31" fmla="*/ 4178 h 53339"/>
                <a:gd name="T32" fmla="*/ 4918 w 31750"/>
                <a:gd name="T33" fmla="*/ 5672 h 53339"/>
                <a:gd name="T34" fmla="*/ 4610 w 31750"/>
                <a:gd name="T35" fmla="*/ 7166 h 53339"/>
                <a:gd name="T36" fmla="*/ 3773 w 31750"/>
                <a:gd name="T37" fmla="*/ 8386 h 53339"/>
                <a:gd name="T38" fmla="*/ 2529 w 31750"/>
                <a:gd name="T39" fmla="*/ 9209 h 53339"/>
                <a:gd name="T40" fmla="*/ 1008 w 31750"/>
                <a:gd name="T41" fmla="*/ 9510 h 53339"/>
                <a:gd name="T42" fmla="*/ 5214 w 31750"/>
                <a:gd name="T43" fmla="*/ 9510 h 53339"/>
                <a:gd name="T44" fmla="*/ 6335 w 31750"/>
                <a:gd name="T45" fmla="*/ 7880 h 53339"/>
                <a:gd name="T46" fmla="*/ 6788 w 31750"/>
                <a:gd name="T47" fmla="*/ 5672 h 53339"/>
                <a:gd name="T48" fmla="*/ 6335 w 31750"/>
                <a:gd name="T49" fmla="*/ 3464 h 53339"/>
                <a:gd name="T50" fmla="*/ 5214 w 31750"/>
                <a:gd name="T51" fmla="*/ 1833 h 53339"/>
                <a:gd name="T52" fmla="*/ 1008 w 31750"/>
                <a:gd name="T53" fmla="*/ 0 h 53339"/>
                <a:gd name="T54" fmla="*/ 327 w 31750"/>
                <a:gd name="T55" fmla="*/ 27 h 53339"/>
                <a:gd name="T56" fmla="*/ 0 w 31750"/>
                <a:gd name="T57" fmla="*/ 84 h 53339"/>
                <a:gd name="T58" fmla="*/ 0 w 31750"/>
                <a:gd name="T59" fmla="*/ 1961 h 53339"/>
                <a:gd name="T60" fmla="*/ 321 w 31750"/>
                <a:gd name="T61" fmla="*/ 1880 h 53339"/>
                <a:gd name="T62" fmla="*/ 659 w 31750"/>
                <a:gd name="T63" fmla="*/ 1833 h 53339"/>
                <a:gd name="T64" fmla="*/ 5214 w 31750"/>
                <a:gd name="T65" fmla="*/ 1833 h 53339"/>
                <a:gd name="T66" fmla="*/ 5095 w 31750"/>
                <a:gd name="T67" fmla="*/ 1661 h 53339"/>
                <a:gd name="T68" fmla="*/ 3257 w 31750"/>
                <a:gd name="T69" fmla="*/ 446 h 53339"/>
                <a:gd name="T70" fmla="*/ 1008 w 31750"/>
                <a:gd name="T71" fmla="*/ 0 h 53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1750"/>
                <a:gd name="T109" fmla="*/ 0 h 53339"/>
                <a:gd name="T110" fmla="*/ 31750 w 31750"/>
                <a:gd name="T111" fmla="*/ 53339 h 53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1750" h="53339">
                  <a:moveTo>
                    <a:pt x="0" y="43738"/>
                  </a:moveTo>
                  <a:lnTo>
                    <a:pt x="0" y="52489"/>
                  </a:lnTo>
                  <a:lnTo>
                    <a:pt x="1524" y="52755"/>
                  </a:lnTo>
                  <a:lnTo>
                    <a:pt x="3098" y="52895"/>
                  </a:lnTo>
                  <a:lnTo>
                    <a:pt x="4699" y="52895"/>
                  </a:lnTo>
                  <a:lnTo>
                    <a:pt x="15191" y="50815"/>
                  </a:lnTo>
                  <a:lnTo>
                    <a:pt x="23761" y="45145"/>
                  </a:lnTo>
                  <a:lnTo>
                    <a:pt x="24318" y="44335"/>
                  </a:lnTo>
                  <a:lnTo>
                    <a:pt x="3073" y="44335"/>
                  </a:lnTo>
                  <a:lnTo>
                    <a:pt x="1498" y="44132"/>
                  </a:lnTo>
                  <a:lnTo>
                    <a:pt x="0" y="43738"/>
                  </a:lnTo>
                  <a:close/>
                </a:path>
                <a:path w="31750" h="53339">
                  <a:moveTo>
                    <a:pt x="24314" y="8547"/>
                  </a:moveTo>
                  <a:lnTo>
                    <a:pt x="4699" y="8547"/>
                  </a:lnTo>
                  <a:lnTo>
                    <a:pt x="11797" y="9953"/>
                  </a:lnTo>
                  <a:lnTo>
                    <a:pt x="17594" y="13789"/>
                  </a:lnTo>
                  <a:lnTo>
                    <a:pt x="21502" y="19477"/>
                  </a:lnTo>
                  <a:lnTo>
                    <a:pt x="22936" y="26441"/>
                  </a:lnTo>
                  <a:lnTo>
                    <a:pt x="21502" y="33405"/>
                  </a:lnTo>
                  <a:lnTo>
                    <a:pt x="17594" y="39093"/>
                  </a:lnTo>
                  <a:lnTo>
                    <a:pt x="11797" y="42929"/>
                  </a:lnTo>
                  <a:lnTo>
                    <a:pt x="4699" y="44335"/>
                  </a:lnTo>
                  <a:lnTo>
                    <a:pt x="24318" y="44335"/>
                  </a:lnTo>
                  <a:lnTo>
                    <a:pt x="29541" y="36736"/>
                  </a:lnTo>
                  <a:lnTo>
                    <a:pt x="31661" y="26441"/>
                  </a:lnTo>
                  <a:lnTo>
                    <a:pt x="29541" y="16148"/>
                  </a:lnTo>
                  <a:lnTo>
                    <a:pt x="24314" y="8547"/>
                  </a:lnTo>
                  <a:close/>
                </a:path>
                <a:path w="31750" h="53339">
                  <a:moveTo>
                    <a:pt x="4699" y="0"/>
                  </a:moveTo>
                  <a:lnTo>
                    <a:pt x="1524" y="126"/>
                  </a:lnTo>
                  <a:lnTo>
                    <a:pt x="0" y="393"/>
                  </a:lnTo>
                  <a:lnTo>
                    <a:pt x="0" y="9143"/>
                  </a:lnTo>
                  <a:lnTo>
                    <a:pt x="1498" y="8762"/>
                  </a:lnTo>
                  <a:lnTo>
                    <a:pt x="3073" y="8547"/>
                  </a:lnTo>
                  <a:lnTo>
                    <a:pt x="24314" y="8547"/>
                  </a:lnTo>
                  <a:lnTo>
                    <a:pt x="23761" y="7743"/>
                  </a:lnTo>
                  <a:lnTo>
                    <a:pt x="15191" y="2077"/>
                  </a:lnTo>
                  <a:lnTo>
                    <a:pt x="4699" y="0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82" name="object 128"/>
            <p:cNvSpPr>
              <a:spLocks/>
            </p:cNvSpPr>
            <p:nvPr/>
          </p:nvSpPr>
          <p:spPr bwMode="auto">
            <a:xfrm>
              <a:off x="5004246" y="3072965"/>
              <a:ext cx="45370" cy="197057"/>
            </a:xfrm>
            <a:custGeom>
              <a:avLst/>
              <a:gdLst>
                <a:gd name="T0" fmla="*/ 0 w 66675"/>
                <a:gd name="T1" fmla="*/ 62084 h 289560"/>
                <a:gd name="T2" fmla="*/ 14190 w 66675"/>
                <a:gd name="T3" fmla="*/ 62084 h 289560"/>
                <a:gd name="T4" fmla="*/ 14190 w 66675"/>
                <a:gd name="T5" fmla="*/ 0 h 289560"/>
                <a:gd name="T6" fmla="*/ 0 w 66675"/>
                <a:gd name="T7" fmla="*/ 0 h 289560"/>
                <a:gd name="T8" fmla="*/ 0 w 66675"/>
                <a:gd name="T9" fmla="*/ 62084 h 2895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675"/>
                <a:gd name="T16" fmla="*/ 0 h 289560"/>
                <a:gd name="T17" fmla="*/ 66675 w 66675"/>
                <a:gd name="T18" fmla="*/ 289560 h 2895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675" h="289560">
                  <a:moveTo>
                    <a:pt x="0" y="289445"/>
                  </a:moveTo>
                  <a:lnTo>
                    <a:pt x="66179" y="289445"/>
                  </a:lnTo>
                  <a:lnTo>
                    <a:pt x="66179" y="0"/>
                  </a:lnTo>
                  <a:lnTo>
                    <a:pt x="0" y="0"/>
                  </a:lnTo>
                  <a:lnTo>
                    <a:pt x="0" y="289445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83" name="object 129"/>
            <p:cNvSpPr>
              <a:spLocks noChangeArrowheads="1"/>
            </p:cNvSpPr>
            <p:nvPr/>
          </p:nvSpPr>
          <p:spPr bwMode="auto">
            <a:xfrm>
              <a:off x="4869024" y="1988219"/>
              <a:ext cx="774334" cy="272747"/>
            </a:xfrm>
            <a:prstGeom prst="rect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3684" name="object 130"/>
            <p:cNvSpPr>
              <a:spLocks noChangeArrowheads="1"/>
            </p:cNvSpPr>
            <p:nvPr/>
          </p:nvSpPr>
          <p:spPr bwMode="auto">
            <a:xfrm>
              <a:off x="5096101" y="2440173"/>
              <a:ext cx="439088" cy="428698"/>
            </a:xfrm>
            <a:prstGeom prst="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3685" name="object 131"/>
            <p:cNvSpPr>
              <a:spLocks/>
            </p:cNvSpPr>
            <p:nvPr/>
          </p:nvSpPr>
          <p:spPr bwMode="auto">
            <a:xfrm>
              <a:off x="4977205" y="2604687"/>
              <a:ext cx="68704" cy="99825"/>
            </a:xfrm>
            <a:custGeom>
              <a:avLst/>
              <a:gdLst>
                <a:gd name="T0" fmla="*/ 0 w 100964"/>
                <a:gd name="T1" fmla="*/ 31414 h 146685"/>
                <a:gd name="T2" fmla="*/ 21569 w 100964"/>
                <a:gd name="T3" fmla="*/ 31414 h 146685"/>
                <a:gd name="T4" fmla="*/ 21569 w 100964"/>
                <a:gd name="T5" fmla="*/ 0 h 146685"/>
                <a:gd name="T6" fmla="*/ 0 w 100964"/>
                <a:gd name="T7" fmla="*/ 0 h 146685"/>
                <a:gd name="T8" fmla="*/ 0 w 100964"/>
                <a:gd name="T9" fmla="*/ 31414 h 1466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964"/>
                <a:gd name="T16" fmla="*/ 0 h 146685"/>
                <a:gd name="T17" fmla="*/ 100964 w 100964"/>
                <a:gd name="T18" fmla="*/ 146685 h 14668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964" h="146685">
                  <a:moveTo>
                    <a:pt x="0" y="146456"/>
                  </a:moveTo>
                  <a:lnTo>
                    <a:pt x="100584" y="146456"/>
                  </a:lnTo>
                  <a:lnTo>
                    <a:pt x="100584" y="0"/>
                  </a:lnTo>
                  <a:lnTo>
                    <a:pt x="0" y="0"/>
                  </a:lnTo>
                  <a:lnTo>
                    <a:pt x="0" y="146456"/>
                  </a:lnTo>
                  <a:close/>
                </a:path>
              </a:pathLst>
            </a:custGeom>
            <a:solidFill>
              <a:srgbClr val="6C5852"/>
            </a:solidFill>
            <a:ln w="9525">
              <a:noFill/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2400"/>
            </a:p>
          </p:txBody>
        </p:sp>
        <p:sp>
          <p:nvSpPr>
            <p:cNvPr id="23686" name="object 132"/>
            <p:cNvSpPr>
              <a:spLocks noChangeArrowheads="1"/>
            </p:cNvSpPr>
            <p:nvPr/>
          </p:nvSpPr>
          <p:spPr bwMode="auto">
            <a:xfrm>
              <a:off x="4995608" y="4013301"/>
              <a:ext cx="521168" cy="368426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3687" name="object 133"/>
            <p:cNvSpPr>
              <a:spLocks noChangeArrowheads="1"/>
            </p:cNvSpPr>
            <p:nvPr/>
          </p:nvSpPr>
          <p:spPr bwMode="auto">
            <a:xfrm>
              <a:off x="4996808" y="3480550"/>
              <a:ext cx="518768" cy="398298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GB" sz="1600">
                <a:latin typeface="Gill Sans Nova Light"/>
              </a:endParaRPr>
            </a:p>
          </p:txBody>
        </p:sp>
        <p:sp>
          <p:nvSpPr>
            <p:cNvPr id="264" name="Panel X"/>
            <p:cNvSpPr/>
            <p:nvPr/>
          </p:nvSpPr>
          <p:spPr>
            <a:xfrm>
              <a:off x="5646738" y="58738"/>
              <a:ext cx="173037" cy="171450"/>
            </a:xfrm>
            <a:prstGeom prst="mathMultiply">
              <a:avLst/>
            </a:prstGeom>
            <a:solidFill>
              <a:srgbClr val="413A2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400"/>
            </a:p>
          </p:txBody>
        </p:sp>
      </p:grpSp>
      <p:sp>
        <p:nvSpPr>
          <p:cNvPr id="265" name="panel close"/>
          <p:cNvSpPr/>
          <p:nvPr/>
        </p:nvSpPr>
        <p:spPr>
          <a:xfrm>
            <a:off x="7404100" y="19051"/>
            <a:ext cx="448733" cy="361949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BA5CDE66-8F9A-4BB5-AD84-F457498AD6FA}"/>
              </a:ext>
            </a:extLst>
          </p:cNvPr>
          <p:cNvGrpSpPr/>
          <p:nvPr/>
        </p:nvGrpSpPr>
        <p:grpSpPr>
          <a:xfrm>
            <a:off x="10437283" y="5625763"/>
            <a:ext cx="1145117" cy="1242483"/>
            <a:chOff x="9431951" y="3927328"/>
            <a:chExt cx="858838" cy="931862"/>
          </a:xfrm>
        </p:grpSpPr>
        <p:sp>
          <p:nvSpPr>
            <p:cNvPr id="139" name="SHAPE">
              <a:hlinkClick r:id="rId9" action="ppaction://hlinksldjump"/>
              <a:extLst>
                <a:ext uri="{FF2B5EF4-FFF2-40B4-BE49-F238E27FC236}">
                  <a16:creationId xmlns:a16="http://schemas.microsoft.com/office/drawing/2014/main" id="{0ED7C611-E6B2-46E2-AAAE-E34E1F2AA504}"/>
                </a:ext>
              </a:extLst>
            </p:cNvPr>
            <p:cNvSpPr/>
            <p:nvPr/>
          </p:nvSpPr>
          <p:spPr>
            <a:xfrm rot="10800000">
              <a:off x="9431951" y="3927328"/>
              <a:ext cx="858838" cy="931862"/>
            </a:xfrm>
            <a:custGeom>
              <a:avLst/>
              <a:gdLst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1316507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7155 w 858592"/>
                <a:gd name="connsiteY3" fmla="*/ 726225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9971 h 1316507"/>
                <a:gd name="connsiteX4" fmla="*/ 0 w 858592"/>
                <a:gd name="connsiteY4" fmla="*/ 0 h 1316507"/>
                <a:gd name="connsiteX0" fmla="*/ 12700 w 871292"/>
                <a:gd name="connsiteY0" fmla="*/ 0 h 1316507"/>
                <a:gd name="connsiteX1" fmla="*/ 871292 w 871292"/>
                <a:gd name="connsiteY1" fmla="*/ 0 h 1316507"/>
                <a:gd name="connsiteX2" fmla="*/ 871292 w 871292"/>
                <a:gd name="connsiteY2" fmla="*/ 1316507 h 1316507"/>
                <a:gd name="connsiteX3" fmla="*/ 0 w 871292"/>
                <a:gd name="connsiteY3" fmla="*/ 826796 h 1316507"/>
                <a:gd name="connsiteX4" fmla="*/ 12700 w 8712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1316507"/>
                <a:gd name="connsiteX1" fmla="*/ 858592 w 858592"/>
                <a:gd name="connsiteY1" fmla="*/ 384810 h 1316507"/>
                <a:gd name="connsiteX2" fmla="*/ 858592 w 858592"/>
                <a:gd name="connsiteY2" fmla="*/ 1316507 h 1316507"/>
                <a:gd name="connsiteX3" fmla="*/ 0 w 858592"/>
                <a:gd name="connsiteY3" fmla="*/ 826796 h 1316507"/>
                <a:gd name="connsiteX4" fmla="*/ 0 w 858592"/>
                <a:gd name="connsiteY4" fmla="*/ 0 h 1316507"/>
                <a:gd name="connsiteX0" fmla="*/ 0 w 858592"/>
                <a:gd name="connsiteY0" fmla="*/ 0 h 931697"/>
                <a:gd name="connsiteX1" fmla="*/ 858592 w 858592"/>
                <a:gd name="connsiteY1" fmla="*/ 0 h 931697"/>
                <a:gd name="connsiteX2" fmla="*/ 858592 w 858592"/>
                <a:gd name="connsiteY2" fmla="*/ 931697 h 931697"/>
                <a:gd name="connsiteX3" fmla="*/ 0 w 858592"/>
                <a:gd name="connsiteY3" fmla="*/ 441986 h 931697"/>
                <a:gd name="connsiteX4" fmla="*/ 0 w 858592"/>
                <a:gd name="connsiteY4" fmla="*/ 0 h 93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8592" h="931697">
                  <a:moveTo>
                    <a:pt x="0" y="0"/>
                  </a:moveTo>
                  <a:lnTo>
                    <a:pt x="858592" y="0"/>
                  </a:lnTo>
                  <a:lnTo>
                    <a:pt x="858592" y="931697"/>
                  </a:lnTo>
                  <a:lnTo>
                    <a:pt x="0" y="4419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/>
            </a:p>
          </p:txBody>
        </p:sp>
        <p:pic>
          <p:nvPicPr>
            <p:cNvPr id="140" name="Picture 40">
              <a:extLst>
                <a:ext uri="{FF2B5EF4-FFF2-40B4-BE49-F238E27FC236}">
                  <a16:creationId xmlns:a16="http://schemas.microsoft.com/office/drawing/2014/main" id="{FDCE98A4-434B-41C4-B07D-7932964AE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9325" t="23889" r="17921" b="20947"/>
            <a:stretch>
              <a:fillRect/>
            </a:stretch>
          </p:blipFill>
          <p:spPr bwMode="auto">
            <a:xfrm>
              <a:off x="9447319" y="4272323"/>
              <a:ext cx="839787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88600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944</Words>
  <Application>Microsoft Office PowerPoint</Application>
  <PresentationFormat>Widescreen</PresentationFormat>
  <Paragraphs>235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Gill Sans</vt:lpstr>
      <vt:lpstr>Gill Sans Light</vt:lpstr>
      <vt:lpstr>Gill Sans Nova Light</vt:lpstr>
      <vt:lpstr>Times New Roman</vt:lpstr>
      <vt:lpstr>Trajan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Grace Cummings</dc:creator>
  <cp:lastModifiedBy>Grace Cummings</cp:lastModifiedBy>
  <cp:revision>2</cp:revision>
  <dcterms:created xsi:type="dcterms:W3CDTF">2019-01-15T15:01:52Z</dcterms:created>
  <dcterms:modified xsi:type="dcterms:W3CDTF">2019-01-15T17:13:58Z</dcterms:modified>
</cp:coreProperties>
</file>